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710"/>
  </p:normalViewPr>
  <p:slideViewPr>
    <p:cSldViewPr>
      <p:cViewPr varScale="1">
        <p:scale>
          <a:sx n="68" d="100"/>
          <a:sy n="68" d="100"/>
        </p:scale>
        <p:origin x="1284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AF-AF47-443A-8753-2C628939E6EF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B6ACB-979C-4DC5-8A47-AB1C22ABD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12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AF-AF47-443A-8753-2C628939E6EF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B6ACB-979C-4DC5-8A47-AB1C22ABD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04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AF-AF47-443A-8753-2C628939E6EF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B6ACB-979C-4DC5-8A47-AB1C22ABD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45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AF-AF47-443A-8753-2C628939E6EF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B6ACB-979C-4DC5-8A47-AB1C22ABD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70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AF-AF47-443A-8753-2C628939E6EF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B6ACB-979C-4DC5-8A47-AB1C22ABD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404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AF-AF47-443A-8753-2C628939E6EF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B6ACB-979C-4DC5-8A47-AB1C22ABD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43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AF-AF47-443A-8753-2C628939E6EF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B6ACB-979C-4DC5-8A47-AB1C22ABD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16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AF-AF47-443A-8753-2C628939E6EF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B6ACB-979C-4DC5-8A47-AB1C22ABD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83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AF-AF47-443A-8753-2C628939E6EF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B6ACB-979C-4DC5-8A47-AB1C22ABD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66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AF-AF47-443A-8753-2C628939E6EF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B6ACB-979C-4DC5-8A47-AB1C22ABD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452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AF-AF47-443A-8753-2C628939E6EF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B6ACB-979C-4DC5-8A47-AB1C22ABD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832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B33AF-AF47-443A-8753-2C628939E6EF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B6ACB-979C-4DC5-8A47-AB1C22ABD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311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00863" y="4243680"/>
            <a:ext cx="4963804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Creative Homework</a:t>
            </a:r>
            <a:endParaRPr lang="en-US" dirty="0"/>
          </a:p>
          <a:p>
            <a:r>
              <a:rPr lang="en-GB" sz="1100" dirty="0">
                <a:latin typeface="Arial Narrow" panose="020B0606020202030204" pitchFamily="34" charset="0"/>
              </a:rPr>
              <a:t>For this term’s creative homework, children will be expected to complete one project to be handed in at the end of the term.</a:t>
            </a:r>
          </a:p>
          <a:p>
            <a:endParaRPr lang="en-GB" sz="1100" dirty="0">
              <a:latin typeface="Arial Narrow" panose="020B0606020202030204" pitchFamily="34" charset="0"/>
            </a:endParaRPr>
          </a:p>
          <a:p>
            <a:r>
              <a:rPr lang="en-GB" sz="1100" dirty="0">
                <a:latin typeface="Arial Narrow" panose="020B0606020202030204" pitchFamily="34" charset="0"/>
              </a:rPr>
              <a:t>Here are some ideas to get you started but anything, so long as it is of a high quality, linked to the Democratic Republic of Congo! Be Creative!</a:t>
            </a:r>
            <a:endParaRPr lang="en-US" sz="1100" dirty="0">
              <a:latin typeface="Arial Narrow" panose="020B060602020203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076424"/>
              </p:ext>
            </p:extLst>
          </p:nvPr>
        </p:nvGraphicFramePr>
        <p:xfrm>
          <a:off x="4953000" y="5459396"/>
          <a:ext cx="4948990" cy="13905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4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44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352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Design and make some Congolese inspired clothing.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Research and cook a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Congolose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dish (we would love to see some photos!)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52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Create a jungle diorama.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Make a tapestry in the style of Albert and Antoinette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Lubaki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52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Make a model of Mount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Nyiragongo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. 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Write a diary entry from the perspective of Henry Morton Stanley.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026" name="Picture 2" descr="Democratic Republic of the Congo - Wikipedia">
            <a:extLst>
              <a:ext uri="{FF2B5EF4-FFF2-40B4-BE49-F238E27FC236}">
                <a16:creationId xmlns:a16="http://schemas.microsoft.com/office/drawing/2014/main" id="{35465CDF-D63E-416B-ABEB-BB7DC8A1EC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68140" cy="1086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58779" y="132273"/>
            <a:ext cx="3505200" cy="954107"/>
          </a:xfrm>
          <a:prstGeom prst="rect">
            <a:avLst/>
          </a:prstGeom>
          <a:noFill/>
          <a:effectLst>
            <a:softEdge rad="6350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Hear the Congo Rhythm!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A504B3-2ECB-4379-A68D-2360E05332C5}"/>
              </a:ext>
            </a:extLst>
          </p:cNvPr>
          <p:cNvSpPr/>
          <p:nvPr/>
        </p:nvSpPr>
        <p:spPr>
          <a:xfrm>
            <a:off x="0" y="1086380"/>
            <a:ext cx="4900863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Our Topic                                                                   </a:t>
            </a:r>
          </a:p>
          <a:p>
            <a:r>
              <a:rPr lang="en-GB" sz="1200" dirty="0">
                <a:latin typeface="Arial Narrow" panose="020B0606020202030204" pitchFamily="34" charset="0"/>
              </a:rPr>
              <a:t>This term’s topic, Hear the Congo Rhythm, will allow the children to explore the fascinating country of the Democratic Republic of Congo. There will be a particular focus on the history of African colonisation as well as the diverse landscapes of the Congo in geography. We will use Albert and Antoinette </a:t>
            </a:r>
            <a:r>
              <a:rPr lang="en-GB" sz="1200" dirty="0" err="1">
                <a:latin typeface="Arial Narrow" panose="020B0606020202030204" pitchFamily="34" charset="0"/>
              </a:rPr>
              <a:t>Lubaki’s</a:t>
            </a:r>
            <a:r>
              <a:rPr lang="en-GB" sz="1200" dirty="0">
                <a:latin typeface="Arial Narrow" panose="020B0606020202030204" pitchFamily="34" charset="0"/>
              </a:rPr>
              <a:t> paintings as a reference point to explore watercolour techniques. </a:t>
            </a:r>
          </a:p>
          <a:p>
            <a:endParaRPr lang="en-GB" sz="1200" dirty="0">
              <a:latin typeface="Arial Narrow" panose="020B0606020202030204" pitchFamily="34" charset="0"/>
            </a:endParaRPr>
          </a:p>
          <a:p>
            <a:r>
              <a:rPr lang="en-GB" sz="1200" dirty="0">
                <a:latin typeface="Arial Narrow" panose="020B0606020202030204" pitchFamily="34" charset="0"/>
              </a:rPr>
              <a:t>We will be reading the story Journey to </a:t>
            </a:r>
            <a:r>
              <a:rPr lang="en-GB" sz="1200" dirty="0" err="1">
                <a:latin typeface="Arial Narrow" panose="020B0606020202030204" pitchFamily="34" charset="0"/>
              </a:rPr>
              <a:t>Jo’Burg</a:t>
            </a:r>
            <a:r>
              <a:rPr lang="en-GB" sz="1200" dirty="0">
                <a:latin typeface="Arial Narrow" panose="020B0606020202030204" pitchFamily="34" charset="0"/>
              </a:rPr>
              <a:t> as our class novel during this term. </a:t>
            </a:r>
          </a:p>
          <a:p>
            <a:endParaRPr lang="en-GB" sz="1200" b="1" dirty="0"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r>
              <a:rPr lang="en-GB" sz="1400" b="1" dirty="0"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PE</a:t>
            </a:r>
            <a:r>
              <a:rPr lang="en-GB" sz="1200" b="1" dirty="0"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				</a:t>
            </a:r>
          </a:p>
          <a:p>
            <a:r>
              <a:rPr lang="en-GB" sz="1200" dirty="0">
                <a:latin typeface="Arial Narrow" panose="020B0606020202030204" pitchFamily="34" charset="0"/>
              </a:rPr>
              <a:t>We ask that children have their full PE kit in school </a:t>
            </a:r>
            <a:r>
              <a:rPr lang="en-GB" sz="1200" b="1" dirty="0">
                <a:latin typeface="Arial Narrow" panose="020B0606020202030204" pitchFamily="34" charset="0"/>
              </a:rPr>
              <a:t>at all times</a:t>
            </a:r>
            <a:r>
              <a:rPr lang="en-GB" sz="1200" dirty="0">
                <a:latin typeface="Arial Narrow" panose="020B0606020202030204" pitchFamily="34" charset="0"/>
              </a:rPr>
              <a:t> and only take them home at the weekend and during holidays.</a:t>
            </a:r>
          </a:p>
          <a:p>
            <a:r>
              <a:rPr lang="en-GB" sz="1200" b="1" dirty="0"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 </a:t>
            </a:r>
            <a:endParaRPr lang="en-US" sz="1200" dirty="0"/>
          </a:p>
          <a:p>
            <a:r>
              <a:rPr lang="en-GB" sz="1400" b="1" dirty="0"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Homework	</a:t>
            </a:r>
            <a:r>
              <a:rPr lang="en-GB" sz="1200" b="1" dirty="0"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			</a:t>
            </a:r>
          </a:p>
          <a:p>
            <a:r>
              <a:rPr lang="en-GB" sz="1200" dirty="0">
                <a:latin typeface="Arial Narrow" panose="020B0606020202030204" pitchFamily="34" charset="0"/>
              </a:rPr>
              <a:t>In Year 5, we have high expectations with homework and expect it to be handed in on time and to a high standard. Children in Year 5 will be expected to:</a:t>
            </a:r>
          </a:p>
          <a:p>
            <a:endParaRPr lang="en-GB" sz="1200" dirty="0">
              <a:latin typeface="Arial Narrow" panose="020B0606020202030204" pitchFamily="34" charset="0"/>
            </a:endParaRPr>
          </a:p>
          <a:p>
            <a:r>
              <a:rPr lang="en-GB" sz="1200" dirty="0">
                <a:latin typeface="Arial Narrow" panose="020B0606020202030204" pitchFamily="34" charset="0"/>
              </a:rPr>
              <a:t>• Regularly read at home. At least three times a week. Teachers will check the children’s home school diary at the end of each week. </a:t>
            </a:r>
          </a:p>
          <a:p>
            <a:endParaRPr lang="en-GB" sz="1200" dirty="0">
              <a:latin typeface="Arial Narrow" panose="020B0606020202030204" pitchFamily="34" charset="0"/>
            </a:endParaRPr>
          </a:p>
          <a:p>
            <a:r>
              <a:rPr lang="en-GB" sz="1200" dirty="0">
                <a:latin typeface="Arial Narrow" panose="020B0606020202030204" pitchFamily="34" charset="0"/>
              </a:rPr>
              <a:t>• Learn their weekly spellings to be given out on a Friday to be completed for the following Friday.</a:t>
            </a:r>
          </a:p>
          <a:p>
            <a:endParaRPr lang="en-GB" sz="1200" dirty="0">
              <a:latin typeface="Arial Narrow" panose="020B0606020202030204" pitchFamily="34" charset="0"/>
            </a:endParaRPr>
          </a:p>
          <a:p>
            <a:r>
              <a:rPr lang="en-GB" sz="1200" dirty="0">
                <a:latin typeface="Arial Narrow" panose="020B0606020202030204" pitchFamily="34" charset="0"/>
              </a:rPr>
              <a:t>• Complete a weekly maths activity, linked to something we have recently covered in class. This will also be handed out/collected in on a Friday.</a:t>
            </a:r>
          </a:p>
          <a:p>
            <a:endParaRPr lang="en-US" sz="1200" dirty="0">
              <a:latin typeface="Arial Narrow" panose="020B0606020202030204" pitchFamily="34" charset="0"/>
            </a:endParaRPr>
          </a:p>
          <a:p>
            <a:r>
              <a:rPr lang="en-GB" sz="1200" dirty="0">
                <a:latin typeface="Arial Narrow" panose="020B0606020202030204" pitchFamily="34" charset="0"/>
              </a:rPr>
              <a:t>Thank you for your continued support. </a:t>
            </a:r>
          </a:p>
          <a:p>
            <a:r>
              <a:rPr lang="en-GB" sz="1200" b="1" dirty="0">
                <a:latin typeface="Arial Narrow" panose="020B0606020202030204" pitchFamily="34" charset="0"/>
              </a:rPr>
              <a:t>The Year 5 Team</a:t>
            </a:r>
            <a:endParaRPr lang="en-US" sz="12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0A493A1-6E34-4753-B684-491397D1EC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5840"/>
              </p:ext>
            </p:extLst>
          </p:nvPr>
        </p:nvGraphicFramePr>
        <p:xfrm>
          <a:off x="4953000" y="30737"/>
          <a:ext cx="4911667" cy="41695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9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9305">
                <a:tc>
                  <a:txBody>
                    <a:bodyPr/>
                    <a:lstStyle/>
                    <a:p>
                      <a:r>
                        <a:rPr lang="en-US" sz="1000" dirty="0"/>
                        <a:t>History</a:t>
                      </a:r>
                      <a:endParaRPr lang="en-US" sz="10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50" baseline="0" dirty="0"/>
                        <a:t>In history, we are learning about African colonization known as ‘Scramble for Africa’.</a:t>
                      </a:r>
                      <a:endParaRPr lang="en-US" sz="950" baseline="0" dirty="0"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332">
                <a:tc>
                  <a:txBody>
                    <a:bodyPr/>
                    <a:lstStyle/>
                    <a:p>
                      <a:r>
                        <a:rPr lang="en-US" sz="1000" dirty="0"/>
                        <a:t>Geography</a:t>
                      </a:r>
                      <a:endParaRPr lang="en-US" sz="10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50" baseline="0" dirty="0"/>
                        <a:t>In geography, the children will be learning about the diverse landscapes of the Congo and plotting key points on a map.</a:t>
                      </a:r>
                      <a:endParaRPr lang="en-US" sz="950" baseline="0" dirty="0"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1597357"/>
                  </a:ext>
                </a:extLst>
              </a:tr>
              <a:tr h="321332">
                <a:tc>
                  <a:txBody>
                    <a:bodyPr/>
                    <a:lstStyle/>
                    <a:p>
                      <a:r>
                        <a:rPr lang="en-US" sz="1000" dirty="0"/>
                        <a:t>Science </a:t>
                      </a:r>
                      <a:endParaRPr lang="en-US" sz="10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50" dirty="0"/>
                        <a:t>We are focusing on the topics of living things and their habitats, including looking at the life cycles of various animals. </a:t>
                      </a:r>
                      <a:endParaRPr lang="en-GB" sz="950" dirty="0"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332">
                <a:tc>
                  <a:txBody>
                    <a:bodyPr/>
                    <a:lstStyle/>
                    <a:p>
                      <a:r>
                        <a:rPr lang="en-US" sz="1000" dirty="0"/>
                        <a:t>DT</a:t>
                      </a:r>
                      <a:endParaRPr lang="en-US" sz="10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50" dirty="0"/>
                        <a:t>We will be researching, designing and making a </a:t>
                      </a:r>
                      <a:r>
                        <a:rPr lang="en-GB" sz="950" dirty="0" err="1"/>
                        <a:t>Congoloese</a:t>
                      </a:r>
                      <a:r>
                        <a:rPr lang="en-GB" sz="950" dirty="0"/>
                        <a:t> inspired smoothie. </a:t>
                      </a:r>
                      <a:endParaRPr lang="en-GB" sz="950" dirty="0"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6942981"/>
                  </a:ext>
                </a:extLst>
              </a:tr>
              <a:tr h="321332">
                <a:tc>
                  <a:txBody>
                    <a:bodyPr/>
                    <a:lstStyle/>
                    <a:p>
                      <a:r>
                        <a:rPr lang="en-US" sz="1000" dirty="0"/>
                        <a:t>Art</a:t>
                      </a:r>
                      <a:endParaRPr lang="en-US" sz="10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50" baseline="0" dirty="0"/>
                        <a:t>We are using Albert &amp; Antoinette </a:t>
                      </a:r>
                      <a:r>
                        <a:rPr lang="en-US" sz="950" baseline="0" dirty="0" err="1"/>
                        <a:t>Lubaki’s</a:t>
                      </a:r>
                      <a:r>
                        <a:rPr lang="en-US" sz="950" baseline="0" dirty="0"/>
                        <a:t> paintings as inspiration to explore </a:t>
                      </a:r>
                      <a:r>
                        <a:rPr lang="en-US" sz="950" baseline="0" dirty="0" err="1"/>
                        <a:t>watercolour</a:t>
                      </a:r>
                      <a:r>
                        <a:rPr lang="en-US" sz="950" baseline="0" dirty="0"/>
                        <a:t> techniques.</a:t>
                      </a:r>
                      <a:endParaRPr lang="en-US" sz="950" baseline="0" dirty="0"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922">
                <a:tc>
                  <a:txBody>
                    <a:bodyPr/>
                    <a:lstStyle/>
                    <a:p>
                      <a:r>
                        <a:rPr lang="en-US" sz="1000" dirty="0"/>
                        <a:t>Computing</a:t>
                      </a:r>
                      <a:endParaRPr lang="en-US" sz="10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50" dirty="0"/>
                        <a:t>We will be making a </a:t>
                      </a:r>
                      <a:r>
                        <a:rPr lang="en-US" sz="950" dirty="0" err="1"/>
                        <a:t>Powerpoint</a:t>
                      </a:r>
                      <a:r>
                        <a:rPr lang="en-US" sz="950" dirty="0"/>
                        <a:t> all about Congo. We will also be continuing to develop our knowledge and understanding of coding and E-Safety.</a:t>
                      </a:r>
                      <a:endParaRPr lang="en-US" sz="950" dirty="0"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922">
                <a:tc>
                  <a:txBody>
                    <a:bodyPr/>
                    <a:lstStyle/>
                    <a:p>
                      <a:r>
                        <a:rPr lang="en-US" sz="1000" dirty="0"/>
                        <a:t>PE</a:t>
                      </a:r>
                      <a:endParaRPr lang="en-US" sz="10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50" dirty="0"/>
                        <a:t>In PE we will be looking at the skills required for gymnastics and we are lucky enough to have </a:t>
                      </a:r>
                      <a:r>
                        <a:rPr lang="en-US" sz="950" dirty="0" err="1"/>
                        <a:t>Rotherham</a:t>
                      </a:r>
                      <a:r>
                        <a:rPr lang="en-US" sz="950" dirty="0"/>
                        <a:t> United Club in to lead some of our other PE sessions.</a:t>
                      </a:r>
                      <a:endParaRPr lang="en-US" sz="950" i="0" dirty="0"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691">
                <a:tc>
                  <a:txBody>
                    <a:bodyPr/>
                    <a:lstStyle/>
                    <a:p>
                      <a:r>
                        <a:rPr lang="en-US" sz="1000" dirty="0"/>
                        <a:t>Music</a:t>
                      </a:r>
                      <a:endParaRPr lang="en-US" sz="10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50" dirty="0">
                          <a:effectLst/>
                        </a:rPr>
                        <a:t>In music, we are listening to the </a:t>
                      </a:r>
                      <a:r>
                        <a:rPr lang="en-GB" sz="950" dirty="0" err="1">
                          <a:effectLst/>
                        </a:rPr>
                        <a:t>Congoloese</a:t>
                      </a:r>
                      <a:r>
                        <a:rPr lang="en-GB" sz="950" dirty="0">
                          <a:effectLst/>
                        </a:rPr>
                        <a:t> rumba, as well as making our own percussion instruments.</a:t>
                      </a:r>
                      <a:endParaRPr lang="en-GB" sz="95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332">
                <a:tc>
                  <a:txBody>
                    <a:bodyPr/>
                    <a:lstStyle/>
                    <a:p>
                      <a:r>
                        <a:rPr lang="en-US" sz="1000" dirty="0"/>
                        <a:t>Spanish</a:t>
                      </a:r>
                      <a:endParaRPr lang="en-US" sz="10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50" dirty="0"/>
                        <a:t>In Spanish, we are continuing to develop our fluency in speaking and understanding Spanish phrases.</a:t>
                      </a:r>
                      <a:endParaRPr lang="en-US" sz="950" dirty="0"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9305">
                <a:tc>
                  <a:txBody>
                    <a:bodyPr/>
                    <a:lstStyle/>
                    <a:p>
                      <a:r>
                        <a:rPr lang="en-US" sz="1000" dirty="0"/>
                        <a:t>RE</a:t>
                      </a:r>
                      <a:endParaRPr lang="en-US" sz="10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50" baseline="0" dirty="0"/>
                        <a:t>In RE we are going to be learning about local mosques.</a:t>
                      </a:r>
                      <a:endParaRPr lang="en-US" sz="950" baseline="0" dirty="0"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1332">
                <a:tc>
                  <a:txBody>
                    <a:bodyPr/>
                    <a:lstStyle/>
                    <a:p>
                      <a:r>
                        <a:rPr lang="en-US" sz="1000" dirty="0"/>
                        <a:t>PSHCE</a:t>
                      </a:r>
                      <a:endParaRPr lang="en-US" sz="10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50" dirty="0"/>
                        <a:t>We will be looking at Healthy Lifestyles with a link to Computing as we will be thinking about limiting our time spent online and the wellbeing benefits.</a:t>
                      </a:r>
                      <a:endParaRPr lang="en-US" sz="950" dirty="0"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4" name="Picture 2" descr="Star clipart. Free download transparent .PNG | Creazilla">
            <a:extLst>
              <a:ext uri="{FF2B5EF4-FFF2-40B4-BE49-F238E27FC236}">
                <a16:creationId xmlns:a16="http://schemas.microsoft.com/office/drawing/2014/main" id="{919737B9-9E19-461C-81B9-BAECC5B1EA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928" y="6429323"/>
            <a:ext cx="366694" cy="339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Star clipart. Free download transparent .PNG | Creazilla">
            <a:extLst>
              <a:ext uri="{FF2B5EF4-FFF2-40B4-BE49-F238E27FC236}">
                <a16:creationId xmlns:a16="http://schemas.microsoft.com/office/drawing/2014/main" id="{C0B08CD1-DBEB-4AB2-9114-F147AB7F2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544" y="6429323"/>
            <a:ext cx="366694" cy="339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Star clipart. Free download transparent .PNG | Creazilla">
            <a:extLst>
              <a:ext uri="{FF2B5EF4-FFF2-40B4-BE49-F238E27FC236}">
                <a16:creationId xmlns:a16="http://schemas.microsoft.com/office/drawing/2014/main" id="{F1B59BF6-A937-4970-8874-45F2969D1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312" y="6429323"/>
            <a:ext cx="366694" cy="339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7976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</TotalTime>
  <Words>604</Words>
  <Application>Microsoft Office PowerPoint</Application>
  <PresentationFormat>A4 Paper (210x297 mm)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Hewitt</dc:creator>
  <cp:lastModifiedBy>Ashleigh Blakemore</cp:lastModifiedBy>
  <cp:revision>60</cp:revision>
  <cp:lastPrinted>2018-09-10T14:18:11Z</cp:lastPrinted>
  <dcterms:created xsi:type="dcterms:W3CDTF">2018-09-06T19:10:24Z</dcterms:created>
  <dcterms:modified xsi:type="dcterms:W3CDTF">2023-01-12T14:49:02Z</dcterms:modified>
</cp:coreProperties>
</file>