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
  </p:handoutMasterIdLst>
  <p:sldIdLst>
    <p:sldId id="258" r:id="rId2"/>
    <p:sldId id="257" r:id="rId3"/>
    <p:sldId id="259" r:id="rId4"/>
    <p:sldId id="260" r:id="rId5"/>
    <p:sldId id="261" r:id="rId6"/>
    <p:sldId id="263" r:id="rId7"/>
    <p:sldId id="262" r:id="rId8"/>
  </p:sldIdLst>
  <p:sldSz cx="9144000" cy="6858000" type="screen4x3"/>
  <p:notesSz cx="6888163" cy="10018713"/>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B074"/>
    <a:srgbClr val="D7220D"/>
    <a:srgbClr val="F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GB"/>
          </a:p>
        </p:txBody>
      </p:sp>
      <p:sp>
        <p:nvSpPr>
          <p:cNvPr id="3" name="Date Placeholder 2"/>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DC03E606-7720-4CBE-AF7A-B85315377CDC}" type="datetimeFigureOut">
              <a:rPr lang="en-GB" smtClean="0"/>
              <a:t>24/01/2023</a:t>
            </a:fld>
            <a:endParaRPr lang="en-GB"/>
          </a:p>
        </p:txBody>
      </p:sp>
      <p:sp>
        <p:nvSpPr>
          <p:cNvPr id="4" name="Footer Placeholder 3"/>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GB"/>
          </a:p>
        </p:txBody>
      </p:sp>
      <p:sp>
        <p:nvSpPr>
          <p:cNvPr id="5" name="Slide Number Placeholder 4"/>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D0748C50-7390-4D56-9992-784894ABF956}" type="slidenum">
              <a:rPr lang="en-GB" smtClean="0"/>
              <a:t>‹#›</a:t>
            </a:fld>
            <a:endParaRPr lang="en-GB"/>
          </a:p>
        </p:txBody>
      </p:sp>
    </p:spTree>
    <p:extLst>
      <p:ext uri="{BB962C8B-B14F-4D97-AF65-F5344CB8AC3E}">
        <p14:creationId xmlns:p14="http://schemas.microsoft.com/office/powerpoint/2010/main" val="2716132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44824"/>
            <a:ext cx="7772400" cy="1470025"/>
          </a:xfrm>
        </p:spPr>
        <p:txBody>
          <a:bodyPr anchor="b">
            <a:noAutofit/>
          </a:bodyPr>
          <a:lstStyle>
            <a:lvl1pPr>
              <a:defRPr sz="6000">
                <a:ln>
                  <a:noFill/>
                </a:ln>
                <a:solidFill>
                  <a:srgbClr val="2CB074"/>
                </a:solidFill>
              </a:defRPr>
            </a:lvl1pPr>
          </a:lstStyle>
          <a:p>
            <a:r>
              <a:rPr lang="en-US"/>
              <a:t>Click to edit Master title style</a:t>
            </a:r>
            <a:endParaRPr lang="bs-Latn-BA" dirty="0"/>
          </a:p>
        </p:txBody>
      </p:sp>
      <p:sp>
        <p:nvSpPr>
          <p:cNvPr id="3" name="Subtitle 2"/>
          <p:cNvSpPr>
            <a:spLocks noGrp="1"/>
          </p:cNvSpPr>
          <p:nvPr>
            <p:ph type="subTitle" idx="1"/>
          </p:nvPr>
        </p:nvSpPr>
        <p:spPr>
          <a:xfrm>
            <a:off x="1371600" y="3359423"/>
            <a:ext cx="6400800" cy="504056"/>
          </a:xfrm>
        </p:spPr>
        <p:txBody>
          <a:bodyPr anchor="t"/>
          <a:lstStyle>
            <a:lvl1pPr marL="0" indent="0" algn="ctr">
              <a:buNone/>
              <a:defRPr>
                <a:solidFill>
                  <a:schemeClr val="accent3">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bs-Latn-BA" dirty="0"/>
          </a:p>
        </p:txBody>
      </p:sp>
      <p:sp>
        <p:nvSpPr>
          <p:cNvPr id="4" name="Date Placeholder 3"/>
          <p:cNvSpPr>
            <a:spLocks noGrp="1"/>
          </p:cNvSpPr>
          <p:nvPr>
            <p:ph type="dt" sz="half" idx="10"/>
          </p:nvPr>
        </p:nvSpPr>
        <p:spPr/>
        <p:txBody>
          <a:bodyPr/>
          <a:lstStyle/>
          <a:p>
            <a:fld id="{4BEA1FFC-0729-4B4E-874A-BB33F34F7B19}" type="datetimeFigureOut">
              <a:rPr lang="bs-Latn-BA" smtClean="0"/>
              <a:t>24. 1. 2023.</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71A774C-E981-4CCA-AA75-161A658A4D12}" type="slidenum">
              <a:rPr lang="bs-Latn-BA" smtClean="0"/>
              <a:t>‹#›</a:t>
            </a:fld>
            <a:endParaRPr lang="bs-Latn-BA"/>
          </a:p>
        </p:txBody>
      </p:sp>
    </p:spTree>
    <p:extLst>
      <p:ext uri="{BB962C8B-B14F-4D97-AF65-F5344CB8AC3E}">
        <p14:creationId xmlns:p14="http://schemas.microsoft.com/office/powerpoint/2010/main" val="240649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Date Placeholder 3"/>
          <p:cNvSpPr>
            <a:spLocks noGrp="1"/>
          </p:cNvSpPr>
          <p:nvPr>
            <p:ph type="dt" sz="half" idx="10"/>
          </p:nvPr>
        </p:nvSpPr>
        <p:spPr/>
        <p:txBody>
          <a:bodyPr/>
          <a:lstStyle/>
          <a:p>
            <a:fld id="{4BEA1FFC-0729-4B4E-874A-BB33F34F7B19}" type="datetimeFigureOut">
              <a:rPr lang="bs-Latn-BA" smtClean="0"/>
              <a:t>24. 1. 2023.</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71A774C-E981-4CCA-AA75-161A658A4D12}" type="slidenum">
              <a:rPr lang="bs-Latn-BA" smtClean="0"/>
              <a:t>‹#›</a:t>
            </a:fld>
            <a:endParaRPr lang="bs-Latn-BA"/>
          </a:p>
        </p:txBody>
      </p:sp>
    </p:spTree>
    <p:extLst>
      <p:ext uri="{BB962C8B-B14F-4D97-AF65-F5344CB8AC3E}">
        <p14:creationId xmlns:p14="http://schemas.microsoft.com/office/powerpoint/2010/main" val="1378186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bs-Latn-B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Date Placeholder 3"/>
          <p:cNvSpPr>
            <a:spLocks noGrp="1"/>
          </p:cNvSpPr>
          <p:nvPr>
            <p:ph type="dt" sz="half" idx="10"/>
          </p:nvPr>
        </p:nvSpPr>
        <p:spPr/>
        <p:txBody>
          <a:bodyPr/>
          <a:lstStyle/>
          <a:p>
            <a:fld id="{4BEA1FFC-0729-4B4E-874A-BB33F34F7B19}" type="datetimeFigureOut">
              <a:rPr lang="bs-Latn-BA" smtClean="0"/>
              <a:t>24. 1. 2023.</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71A774C-E981-4CCA-AA75-161A658A4D12}" type="slidenum">
              <a:rPr lang="bs-Latn-BA" smtClean="0"/>
              <a:t>‹#›</a:t>
            </a:fld>
            <a:endParaRPr lang="bs-Latn-BA"/>
          </a:p>
        </p:txBody>
      </p:sp>
    </p:spTree>
    <p:extLst>
      <p:ext uri="{BB962C8B-B14F-4D97-AF65-F5344CB8AC3E}">
        <p14:creationId xmlns:p14="http://schemas.microsoft.com/office/powerpoint/2010/main" val="4194088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1143000"/>
          </a:xfrm>
        </p:spPr>
        <p:txBody>
          <a:bodyPr/>
          <a:lstStyle>
            <a:lvl1pPr>
              <a:defRPr lang="bs-Latn-BA" sz="5400" b="1" kern="1200" dirty="0">
                <a:ln>
                  <a:noFill/>
                </a:ln>
                <a:solidFill>
                  <a:srgbClr val="2CB074"/>
                </a:solidFill>
                <a:latin typeface="Microsoft New Tai Lue" pitchFamily="34" charset="0"/>
                <a:ea typeface="+mj-ea"/>
                <a:cs typeface="Microsoft New Tai Lue" pitchFamily="34" charset="0"/>
              </a:defRPr>
            </a:lvl1pPr>
          </a:lstStyle>
          <a:p>
            <a:r>
              <a:rPr lang="en-US"/>
              <a:t>Click to edit Master title style</a:t>
            </a:r>
            <a:endParaRPr lang="bs-Latn-BA" dirty="0"/>
          </a:p>
        </p:txBody>
      </p:sp>
      <p:sp>
        <p:nvSpPr>
          <p:cNvPr id="3" name="Content Placeholder 2"/>
          <p:cNvSpPr>
            <a:spLocks noGrp="1"/>
          </p:cNvSpPr>
          <p:nvPr>
            <p:ph idx="1"/>
          </p:nvPr>
        </p:nvSpPr>
        <p:spPr/>
        <p:txBody>
          <a:bodyPr/>
          <a:lstStyle>
            <a:lvl1pPr>
              <a:defRPr>
                <a:solidFill>
                  <a:schemeClr val="accent3">
                    <a:lumMod val="50000"/>
                  </a:schemeClr>
                </a:solidFill>
                <a:latin typeface="Microsoft New Tai Lue" pitchFamily="34" charset="0"/>
                <a:cs typeface="Microsoft New Tai Lue" pitchFamily="34" charset="0"/>
              </a:defRPr>
            </a:lvl1pPr>
            <a:lvl2pPr>
              <a:defRPr>
                <a:solidFill>
                  <a:schemeClr val="accent3">
                    <a:lumMod val="50000"/>
                  </a:schemeClr>
                </a:solidFill>
                <a:latin typeface="Microsoft New Tai Lue" pitchFamily="34" charset="0"/>
                <a:cs typeface="Microsoft New Tai Lue" pitchFamily="34" charset="0"/>
              </a:defRPr>
            </a:lvl2pPr>
            <a:lvl3pPr>
              <a:defRPr>
                <a:solidFill>
                  <a:schemeClr val="accent3">
                    <a:lumMod val="50000"/>
                  </a:schemeClr>
                </a:solidFill>
                <a:latin typeface="Microsoft New Tai Lue" pitchFamily="34" charset="0"/>
                <a:cs typeface="Microsoft New Tai Lue" pitchFamily="34" charset="0"/>
              </a:defRPr>
            </a:lvl3pPr>
            <a:lvl4pPr>
              <a:defRPr>
                <a:solidFill>
                  <a:schemeClr val="accent3">
                    <a:lumMod val="50000"/>
                  </a:schemeClr>
                </a:solidFill>
                <a:latin typeface="Microsoft New Tai Lue" pitchFamily="34" charset="0"/>
                <a:cs typeface="Microsoft New Tai Lue" pitchFamily="34" charset="0"/>
              </a:defRPr>
            </a:lvl4pPr>
            <a:lvl5pPr>
              <a:defRPr>
                <a:solidFill>
                  <a:schemeClr val="accent3">
                    <a:lumMod val="50000"/>
                  </a:schemeClr>
                </a:solidFill>
                <a:latin typeface="Microsoft New Tai Lue" pitchFamily="34" charset="0"/>
                <a:cs typeface="Microsoft New Tai Lue"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dirty="0"/>
          </a:p>
        </p:txBody>
      </p:sp>
      <p:sp>
        <p:nvSpPr>
          <p:cNvPr id="4" name="Date Placeholder 3"/>
          <p:cNvSpPr>
            <a:spLocks noGrp="1"/>
          </p:cNvSpPr>
          <p:nvPr>
            <p:ph type="dt" sz="half" idx="10"/>
          </p:nvPr>
        </p:nvSpPr>
        <p:spPr>
          <a:xfrm>
            <a:off x="464840" y="6498803"/>
            <a:ext cx="2133600" cy="365125"/>
          </a:xfrm>
        </p:spPr>
        <p:txBody>
          <a:bodyPr/>
          <a:lstStyle>
            <a:lvl1pPr>
              <a:defRPr>
                <a:solidFill>
                  <a:schemeClr val="bg1"/>
                </a:solidFill>
                <a:latin typeface="Microsoft New Tai Lue" pitchFamily="34" charset="0"/>
                <a:cs typeface="Microsoft New Tai Lue" pitchFamily="34" charset="0"/>
              </a:defRPr>
            </a:lvl1pPr>
          </a:lstStyle>
          <a:p>
            <a:fld id="{4BEA1FFC-0729-4B4E-874A-BB33F34F7B19}" type="datetimeFigureOut">
              <a:rPr lang="bs-Latn-BA" smtClean="0"/>
              <a:pPr/>
              <a:t>24. 1. 2023.</a:t>
            </a:fld>
            <a:endParaRPr lang="bs-Latn-BA"/>
          </a:p>
        </p:txBody>
      </p:sp>
      <p:sp>
        <p:nvSpPr>
          <p:cNvPr id="5" name="Footer Placeholder 4"/>
          <p:cNvSpPr>
            <a:spLocks noGrp="1"/>
          </p:cNvSpPr>
          <p:nvPr>
            <p:ph type="ftr" sz="quarter" idx="11"/>
          </p:nvPr>
        </p:nvSpPr>
        <p:spPr>
          <a:xfrm>
            <a:off x="3131840" y="6498803"/>
            <a:ext cx="2895600" cy="365125"/>
          </a:xfrm>
        </p:spPr>
        <p:txBody>
          <a:bodyPr/>
          <a:lstStyle>
            <a:lvl1pPr>
              <a:defRPr>
                <a:solidFill>
                  <a:schemeClr val="bg1"/>
                </a:solidFill>
                <a:latin typeface="Microsoft New Tai Lue" pitchFamily="34" charset="0"/>
                <a:cs typeface="Microsoft New Tai Lue" pitchFamily="34" charset="0"/>
              </a:defRPr>
            </a:lvl1pPr>
          </a:lstStyle>
          <a:p>
            <a:endParaRPr lang="bs-Latn-BA" dirty="0"/>
          </a:p>
        </p:txBody>
      </p:sp>
      <p:sp>
        <p:nvSpPr>
          <p:cNvPr id="6" name="Slide Number Placeholder 5"/>
          <p:cNvSpPr>
            <a:spLocks noGrp="1"/>
          </p:cNvSpPr>
          <p:nvPr>
            <p:ph type="sldNum" sz="quarter" idx="12"/>
          </p:nvPr>
        </p:nvSpPr>
        <p:spPr>
          <a:xfrm>
            <a:off x="6560840" y="6498803"/>
            <a:ext cx="2133600" cy="365125"/>
          </a:xfrm>
        </p:spPr>
        <p:txBody>
          <a:bodyPr/>
          <a:lstStyle>
            <a:lvl1pPr>
              <a:defRPr>
                <a:solidFill>
                  <a:schemeClr val="bg1"/>
                </a:solidFill>
                <a:latin typeface="Microsoft New Tai Lue" pitchFamily="34" charset="0"/>
                <a:cs typeface="Microsoft New Tai Lue" pitchFamily="34" charset="0"/>
              </a:defRPr>
            </a:lvl1pPr>
          </a:lstStyle>
          <a:p>
            <a:fld id="{D71A774C-E981-4CCA-AA75-161A658A4D12}" type="slidenum">
              <a:rPr lang="bs-Latn-BA" smtClean="0"/>
              <a:pPr/>
              <a:t>‹#›</a:t>
            </a:fld>
            <a:endParaRPr lang="bs-Latn-BA"/>
          </a:p>
        </p:txBody>
      </p:sp>
    </p:spTree>
    <p:extLst>
      <p:ext uri="{BB962C8B-B14F-4D97-AF65-F5344CB8AC3E}">
        <p14:creationId xmlns:p14="http://schemas.microsoft.com/office/powerpoint/2010/main" val="2340254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bs-Latn-BA" dirty="0"/>
          </a:p>
        </p:txBody>
      </p:sp>
      <p:sp>
        <p:nvSpPr>
          <p:cNvPr id="3" name="Text Placeholder 2"/>
          <p:cNvSpPr>
            <a:spLocks noGrp="1"/>
          </p:cNvSpPr>
          <p:nvPr>
            <p:ph type="body" idx="1"/>
          </p:nvPr>
        </p:nvSpPr>
        <p:spPr>
          <a:xfrm>
            <a:off x="722313" y="3861048"/>
            <a:ext cx="7772400" cy="432048"/>
          </a:xfrm>
        </p:spPr>
        <p:txBody>
          <a:bodyPr anchor="ctr"/>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EA1FFC-0729-4B4E-874A-BB33F34F7B19}" type="datetimeFigureOut">
              <a:rPr lang="bs-Latn-BA" smtClean="0"/>
              <a:t>24. 1. 2023.</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71A774C-E981-4CCA-AA75-161A658A4D12}" type="slidenum">
              <a:rPr lang="bs-Latn-BA" smtClean="0"/>
              <a:t>‹#›</a:t>
            </a:fld>
            <a:endParaRPr lang="bs-Latn-BA"/>
          </a:p>
        </p:txBody>
      </p:sp>
    </p:spTree>
    <p:extLst>
      <p:ext uri="{BB962C8B-B14F-4D97-AF65-F5344CB8AC3E}">
        <p14:creationId xmlns:p14="http://schemas.microsoft.com/office/powerpoint/2010/main" val="1721858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s-Latn-B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5" name="Date Placeholder 4"/>
          <p:cNvSpPr>
            <a:spLocks noGrp="1"/>
          </p:cNvSpPr>
          <p:nvPr>
            <p:ph type="dt" sz="half" idx="10"/>
          </p:nvPr>
        </p:nvSpPr>
        <p:spPr/>
        <p:txBody>
          <a:bodyPr/>
          <a:lstStyle/>
          <a:p>
            <a:fld id="{4BEA1FFC-0729-4B4E-874A-BB33F34F7B19}" type="datetimeFigureOut">
              <a:rPr lang="bs-Latn-BA" smtClean="0"/>
              <a:t>24. 1. 2023.</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D71A774C-E981-4CCA-AA75-161A658A4D12}" type="slidenum">
              <a:rPr lang="bs-Latn-BA" smtClean="0"/>
              <a:t>‹#›</a:t>
            </a:fld>
            <a:endParaRPr lang="bs-Latn-BA"/>
          </a:p>
        </p:txBody>
      </p:sp>
    </p:spTree>
    <p:extLst>
      <p:ext uri="{BB962C8B-B14F-4D97-AF65-F5344CB8AC3E}">
        <p14:creationId xmlns:p14="http://schemas.microsoft.com/office/powerpoint/2010/main" val="89629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bs-Latn-B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7" name="Date Placeholder 6"/>
          <p:cNvSpPr>
            <a:spLocks noGrp="1"/>
          </p:cNvSpPr>
          <p:nvPr>
            <p:ph type="dt" sz="half" idx="10"/>
          </p:nvPr>
        </p:nvSpPr>
        <p:spPr/>
        <p:txBody>
          <a:bodyPr/>
          <a:lstStyle/>
          <a:p>
            <a:fld id="{4BEA1FFC-0729-4B4E-874A-BB33F34F7B19}" type="datetimeFigureOut">
              <a:rPr lang="bs-Latn-BA" smtClean="0"/>
              <a:t>24. 1. 2023.</a:t>
            </a:fld>
            <a:endParaRPr lang="bs-Latn-BA"/>
          </a:p>
        </p:txBody>
      </p:sp>
      <p:sp>
        <p:nvSpPr>
          <p:cNvPr id="8" name="Footer Placeholder 7"/>
          <p:cNvSpPr>
            <a:spLocks noGrp="1"/>
          </p:cNvSpPr>
          <p:nvPr>
            <p:ph type="ftr" sz="quarter" idx="11"/>
          </p:nvPr>
        </p:nvSpPr>
        <p:spPr/>
        <p:txBody>
          <a:bodyPr/>
          <a:lstStyle/>
          <a:p>
            <a:endParaRPr lang="bs-Latn-BA"/>
          </a:p>
        </p:txBody>
      </p:sp>
      <p:sp>
        <p:nvSpPr>
          <p:cNvPr id="9" name="Slide Number Placeholder 8"/>
          <p:cNvSpPr>
            <a:spLocks noGrp="1"/>
          </p:cNvSpPr>
          <p:nvPr>
            <p:ph type="sldNum" sz="quarter" idx="12"/>
          </p:nvPr>
        </p:nvSpPr>
        <p:spPr/>
        <p:txBody>
          <a:bodyPr/>
          <a:lstStyle/>
          <a:p>
            <a:fld id="{D71A774C-E981-4CCA-AA75-161A658A4D12}" type="slidenum">
              <a:rPr lang="bs-Latn-BA" smtClean="0"/>
              <a:t>‹#›</a:t>
            </a:fld>
            <a:endParaRPr lang="bs-Latn-BA"/>
          </a:p>
        </p:txBody>
      </p:sp>
    </p:spTree>
    <p:extLst>
      <p:ext uri="{BB962C8B-B14F-4D97-AF65-F5344CB8AC3E}">
        <p14:creationId xmlns:p14="http://schemas.microsoft.com/office/powerpoint/2010/main" val="2071443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s-Latn-BA"/>
          </a:p>
        </p:txBody>
      </p:sp>
      <p:sp>
        <p:nvSpPr>
          <p:cNvPr id="3" name="Date Placeholder 2"/>
          <p:cNvSpPr>
            <a:spLocks noGrp="1"/>
          </p:cNvSpPr>
          <p:nvPr>
            <p:ph type="dt" sz="half" idx="10"/>
          </p:nvPr>
        </p:nvSpPr>
        <p:spPr/>
        <p:txBody>
          <a:bodyPr/>
          <a:lstStyle/>
          <a:p>
            <a:fld id="{4BEA1FFC-0729-4B4E-874A-BB33F34F7B19}" type="datetimeFigureOut">
              <a:rPr lang="bs-Latn-BA" smtClean="0"/>
              <a:t>24. 1. 2023.</a:t>
            </a:fld>
            <a:endParaRPr lang="bs-Latn-BA"/>
          </a:p>
        </p:txBody>
      </p:sp>
      <p:sp>
        <p:nvSpPr>
          <p:cNvPr id="4" name="Footer Placeholder 3"/>
          <p:cNvSpPr>
            <a:spLocks noGrp="1"/>
          </p:cNvSpPr>
          <p:nvPr>
            <p:ph type="ftr" sz="quarter" idx="11"/>
          </p:nvPr>
        </p:nvSpPr>
        <p:spPr/>
        <p:txBody>
          <a:bodyPr/>
          <a:lstStyle/>
          <a:p>
            <a:endParaRPr lang="bs-Latn-BA"/>
          </a:p>
        </p:txBody>
      </p:sp>
      <p:sp>
        <p:nvSpPr>
          <p:cNvPr id="5" name="Slide Number Placeholder 4"/>
          <p:cNvSpPr>
            <a:spLocks noGrp="1"/>
          </p:cNvSpPr>
          <p:nvPr>
            <p:ph type="sldNum" sz="quarter" idx="12"/>
          </p:nvPr>
        </p:nvSpPr>
        <p:spPr/>
        <p:txBody>
          <a:bodyPr/>
          <a:lstStyle/>
          <a:p>
            <a:fld id="{D71A774C-E981-4CCA-AA75-161A658A4D12}" type="slidenum">
              <a:rPr lang="bs-Latn-BA" smtClean="0"/>
              <a:t>‹#›</a:t>
            </a:fld>
            <a:endParaRPr lang="bs-Latn-BA"/>
          </a:p>
        </p:txBody>
      </p:sp>
    </p:spTree>
    <p:extLst>
      <p:ext uri="{BB962C8B-B14F-4D97-AF65-F5344CB8AC3E}">
        <p14:creationId xmlns:p14="http://schemas.microsoft.com/office/powerpoint/2010/main" val="213394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EA1FFC-0729-4B4E-874A-BB33F34F7B19}" type="datetimeFigureOut">
              <a:rPr lang="bs-Latn-BA" smtClean="0"/>
              <a:t>24. 1. 2023.</a:t>
            </a:fld>
            <a:endParaRPr lang="bs-Latn-BA"/>
          </a:p>
        </p:txBody>
      </p:sp>
      <p:sp>
        <p:nvSpPr>
          <p:cNvPr id="3" name="Footer Placeholder 2"/>
          <p:cNvSpPr>
            <a:spLocks noGrp="1"/>
          </p:cNvSpPr>
          <p:nvPr>
            <p:ph type="ftr" sz="quarter" idx="11"/>
          </p:nvPr>
        </p:nvSpPr>
        <p:spPr/>
        <p:txBody>
          <a:bodyPr/>
          <a:lstStyle/>
          <a:p>
            <a:endParaRPr lang="bs-Latn-BA"/>
          </a:p>
        </p:txBody>
      </p:sp>
      <p:sp>
        <p:nvSpPr>
          <p:cNvPr id="4" name="Slide Number Placeholder 3"/>
          <p:cNvSpPr>
            <a:spLocks noGrp="1"/>
          </p:cNvSpPr>
          <p:nvPr>
            <p:ph type="sldNum" sz="quarter" idx="12"/>
          </p:nvPr>
        </p:nvSpPr>
        <p:spPr/>
        <p:txBody>
          <a:bodyPr/>
          <a:lstStyle/>
          <a:p>
            <a:fld id="{D71A774C-E981-4CCA-AA75-161A658A4D12}" type="slidenum">
              <a:rPr lang="bs-Latn-BA" smtClean="0"/>
              <a:t>‹#›</a:t>
            </a:fld>
            <a:endParaRPr lang="bs-Latn-BA"/>
          </a:p>
        </p:txBody>
      </p:sp>
    </p:spTree>
    <p:extLst>
      <p:ext uri="{BB962C8B-B14F-4D97-AF65-F5344CB8AC3E}">
        <p14:creationId xmlns:p14="http://schemas.microsoft.com/office/powerpoint/2010/main" val="753561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bs-Latn-B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EA1FFC-0729-4B4E-874A-BB33F34F7B19}" type="datetimeFigureOut">
              <a:rPr lang="bs-Latn-BA" smtClean="0"/>
              <a:t>24. 1. 2023.</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D71A774C-E981-4CCA-AA75-161A658A4D12}" type="slidenum">
              <a:rPr lang="bs-Latn-BA" smtClean="0"/>
              <a:t>‹#›</a:t>
            </a:fld>
            <a:endParaRPr lang="bs-Latn-BA"/>
          </a:p>
        </p:txBody>
      </p:sp>
    </p:spTree>
    <p:extLst>
      <p:ext uri="{BB962C8B-B14F-4D97-AF65-F5344CB8AC3E}">
        <p14:creationId xmlns:p14="http://schemas.microsoft.com/office/powerpoint/2010/main" val="80030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bs-Latn-B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bs-Latn-B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EA1FFC-0729-4B4E-874A-BB33F34F7B19}" type="datetimeFigureOut">
              <a:rPr lang="bs-Latn-BA" smtClean="0"/>
              <a:t>24. 1. 2023.</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D71A774C-E981-4CCA-AA75-161A658A4D12}" type="slidenum">
              <a:rPr lang="bs-Latn-BA" smtClean="0"/>
              <a:t>‹#›</a:t>
            </a:fld>
            <a:endParaRPr lang="bs-Latn-BA"/>
          </a:p>
        </p:txBody>
      </p:sp>
    </p:spTree>
    <p:extLst>
      <p:ext uri="{BB962C8B-B14F-4D97-AF65-F5344CB8AC3E}">
        <p14:creationId xmlns:p14="http://schemas.microsoft.com/office/powerpoint/2010/main" val="148999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19256" cy="1143000"/>
          </a:xfrm>
          <a:prstGeom prst="rect">
            <a:avLst/>
          </a:prstGeom>
          <a:noFill/>
        </p:spPr>
        <p:txBody>
          <a:bodyPr vert="horz" lIns="91440" tIns="45720" rIns="91440" bIns="45720" rtlCol="0" anchor="ctr">
            <a:noAutofit/>
          </a:bodyPr>
          <a:lstStyle/>
          <a:p>
            <a:r>
              <a:rPr lang="en-US"/>
              <a:t>Click to edit Master title style</a:t>
            </a:r>
            <a:endParaRPr lang="bs-Latn-BA" dirty="0"/>
          </a:p>
        </p:txBody>
      </p:sp>
      <p:sp>
        <p:nvSpPr>
          <p:cNvPr id="3" name="Text Placeholder 2"/>
          <p:cNvSpPr>
            <a:spLocks noGrp="1"/>
          </p:cNvSpPr>
          <p:nvPr>
            <p:ph type="body" idx="1"/>
          </p:nvPr>
        </p:nvSpPr>
        <p:spPr>
          <a:xfrm>
            <a:off x="457200" y="1556792"/>
            <a:ext cx="8229600" cy="4569371"/>
          </a:xfrm>
          <a:prstGeom prst="rect">
            <a:avLst/>
          </a:prstGeom>
          <a:noFill/>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dirty="0"/>
          </a:p>
        </p:txBody>
      </p:sp>
      <p:sp>
        <p:nvSpPr>
          <p:cNvPr id="4" name="Date Placeholder 3"/>
          <p:cNvSpPr>
            <a:spLocks noGrp="1"/>
          </p:cNvSpPr>
          <p:nvPr>
            <p:ph type="dt" sz="half" idx="2"/>
          </p:nvPr>
        </p:nvSpPr>
        <p:spPr>
          <a:xfrm>
            <a:off x="457200" y="6448251"/>
            <a:ext cx="21336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BEA1FFC-0729-4B4E-874A-BB33F34F7B19}" type="datetimeFigureOut">
              <a:rPr lang="bs-Latn-BA" smtClean="0"/>
              <a:pPr/>
              <a:t>24. 1. 2023.</a:t>
            </a:fld>
            <a:endParaRPr lang="bs-Latn-BA"/>
          </a:p>
        </p:txBody>
      </p:sp>
      <p:sp>
        <p:nvSpPr>
          <p:cNvPr id="5" name="Footer Placeholder 4"/>
          <p:cNvSpPr>
            <a:spLocks noGrp="1"/>
          </p:cNvSpPr>
          <p:nvPr>
            <p:ph type="ftr" sz="quarter" idx="3"/>
          </p:nvPr>
        </p:nvSpPr>
        <p:spPr>
          <a:xfrm>
            <a:off x="3124200" y="6448251"/>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bs-Latn-BA"/>
          </a:p>
        </p:txBody>
      </p:sp>
      <p:sp>
        <p:nvSpPr>
          <p:cNvPr id="6" name="Slide Number Placeholder 5"/>
          <p:cNvSpPr>
            <a:spLocks noGrp="1"/>
          </p:cNvSpPr>
          <p:nvPr>
            <p:ph type="sldNum" sz="quarter" idx="4"/>
          </p:nvPr>
        </p:nvSpPr>
        <p:spPr>
          <a:xfrm>
            <a:off x="6553200" y="6448251"/>
            <a:ext cx="2133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D71A774C-E981-4CCA-AA75-161A658A4D12}" type="slidenum">
              <a:rPr lang="bs-Latn-BA" smtClean="0"/>
              <a:pPr/>
              <a:t>‹#›</a:t>
            </a:fld>
            <a:endParaRPr lang="bs-Latn-BA"/>
          </a:p>
        </p:txBody>
      </p:sp>
    </p:spTree>
    <p:extLst>
      <p:ext uri="{BB962C8B-B14F-4D97-AF65-F5344CB8AC3E}">
        <p14:creationId xmlns:p14="http://schemas.microsoft.com/office/powerpoint/2010/main" val="1413176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lang="bs-Latn-BA" sz="5400" b="1" kern="1200" dirty="0">
          <a:ln>
            <a:noFill/>
          </a:ln>
          <a:solidFill>
            <a:srgbClr val="2CB074"/>
          </a:solidFill>
          <a:latin typeface="Microsoft New Tai Lue" pitchFamily="34" charset="0"/>
          <a:ea typeface="+mj-ea"/>
          <a:cs typeface="Microsoft New Tai Lue"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accent3">
              <a:lumMod val="50000"/>
            </a:schemeClr>
          </a:solidFill>
          <a:latin typeface="Microsoft New Tai Lue" pitchFamily="34" charset="0"/>
          <a:ea typeface="+mn-ea"/>
          <a:cs typeface="Microsoft New Tai Lue" pitchFamily="34" charset="0"/>
        </a:defRPr>
      </a:lvl1pPr>
      <a:lvl2pPr marL="742950" indent="-285750" algn="l" defTabSz="914400" rtl="0" eaLnBrk="1" latinLnBrk="0" hangingPunct="1">
        <a:spcBef>
          <a:spcPct val="20000"/>
        </a:spcBef>
        <a:buFont typeface="Arial" pitchFamily="34" charset="0"/>
        <a:buChar char="–"/>
        <a:defRPr sz="2800" kern="1200">
          <a:solidFill>
            <a:schemeClr val="accent3">
              <a:lumMod val="50000"/>
            </a:schemeClr>
          </a:solidFill>
          <a:latin typeface="Microsoft New Tai Lue" pitchFamily="34" charset="0"/>
          <a:ea typeface="+mn-ea"/>
          <a:cs typeface="Microsoft New Tai Lue" pitchFamily="34" charset="0"/>
        </a:defRPr>
      </a:lvl2pPr>
      <a:lvl3pPr marL="1143000" indent="-228600" algn="l" defTabSz="914400" rtl="0" eaLnBrk="1" latinLnBrk="0" hangingPunct="1">
        <a:spcBef>
          <a:spcPct val="20000"/>
        </a:spcBef>
        <a:buFont typeface="Arial" pitchFamily="34" charset="0"/>
        <a:buChar char="•"/>
        <a:defRPr sz="2400" kern="1200">
          <a:solidFill>
            <a:schemeClr val="accent3">
              <a:lumMod val="50000"/>
            </a:schemeClr>
          </a:solidFill>
          <a:latin typeface="Microsoft New Tai Lue" pitchFamily="34" charset="0"/>
          <a:ea typeface="+mn-ea"/>
          <a:cs typeface="Microsoft New Tai Lue" pitchFamily="34" charset="0"/>
        </a:defRPr>
      </a:lvl3pPr>
      <a:lvl4pPr marL="1600200" indent="-228600" algn="l" defTabSz="914400" rtl="0" eaLnBrk="1" latinLnBrk="0" hangingPunct="1">
        <a:spcBef>
          <a:spcPct val="20000"/>
        </a:spcBef>
        <a:buFont typeface="Arial" pitchFamily="34" charset="0"/>
        <a:buChar char="–"/>
        <a:defRPr sz="2000" kern="1200">
          <a:solidFill>
            <a:schemeClr val="accent3">
              <a:lumMod val="50000"/>
            </a:schemeClr>
          </a:solidFill>
          <a:latin typeface="Microsoft New Tai Lue" pitchFamily="34" charset="0"/>
          <a:ea typeface="+mn-ea"/>
          <a:cs typeface="Microsoft New Tai Lue" pitchFamily="34" charset="0"/>
        </a:defRPr>
      </a:lvl4pPr>
      <a:lvl5pPr marL="2057400" indent="-228600" algn="l" defTabSz="914400" rtl="0" eaLnBrk="1" latinLnBrk="0" hangingPunct="1">
        <a:spcBef>
          <a:spcPct val="20000"/>
        </a:spcBef>
        <a:buFont typeface="Arial" pitchFamily="34" charset="0"/>
        <a:buChar char="»"/>
        <a:defRPr sz="2000" kern="1200">
          <a:solidFill>
            <a:schemeClr val="accent3">
              <a:lumMod val="50000"/>
            </a:schemeClr>
          </a:solidFill>
          <a:latin typeface="Microsoft New Tai Lue" pitchFamily="34" charset="0"/>
          <a:ea typeface="+mn-ea"/>
          <a:cs typeface="Microsoft New Tai Lue"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home.oxfordowl.co.uk/at-school/primary-school-assessment-tests/year-4-multiplication-tables-check/"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primaryschool.education/timestables/" TargetMode="External"/><Relationship Id="rId2" Type="http://schemas.openxmlformats.org/officeDocument/2006/relationships/hyperlink" Target="https://mathsframe.co.uk/en/resources/resource/477/Multiplication-Tables-Check" TargetMode="External"/><Relationship Id="rId1" Type="http://schemas.openxmlformats.org/officeDocument/2006/relationships/slideLayout" Target="../slideLayouts/slideLayout1.xml"/><Relationship Id="rId4" Type="http://schemas.openxmlformats.org/officeDocument/2006/relationships/hyperlink" Target="http://www.ttrockstar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MTC- </a:t>
            </a:r>
            <a:r>
              <a:rPr lang="en-GB" sz="2800" dirty="0"/>
              <a:t>Multiplication Tables Check</a:t>
            </a:r>
            <a:endParaRPr lang="bs-Latn-BA" sz="2800" dirty="0"/>
          </a:p>
        </p:txBody>
      </p:sp>
      <p:sp>
        <p:nvSpPr>
          <p:cNvPr id="3" name="Subtitle 2"/>
          <p:cNvSpPr>
            <a:spLocks noGrp="1"/>
          </p:cNvSpPr>
          <p:nvPr>
            <p:ph type="subTitle" idx="1"/>
          </p:nvPr>
        </p:nvSpPr>
        <p:spPr/>
        <p:txBody>
          <a:bodyPr>
            <a:normAutofit fontScale="92500" lnSpcReduction="10000"/>
          </a:bodyPr>
          <a:lstStyle/>
          <a:p>
            <a:r>
              <a:rPr lang="en-GB" dirty="0"/>
              <a:t>A guide for </a:t>
            </a:r>
            <a:r>
              <a:rPr lang="en-GB" dirty="0" smtClean="0"/>
              <a:t>parents: January 2023</a:t>
            </a:r>
            <a:endParaRPr lang="bs-Latn-BA" dirty="0"/>
          </a:p>
        </p:txBody>
      </p:sp>
    </p:spTree>
    <p:extLst>
      <p:ext uri="{BB962C8B-B14F-4D97-AF65-F5344CB8AC3E}">
        <p14:creationId xmlns:p14="http://schemas.microsoft.com/office/powerpoint/2010/main" val="2027401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1143000"/>
          </a:xfrm>
        </p:spPr>
        <p:txBody>
          <a:bodyPr/>
          <a:lstStyle/>
          <a:p>
            <a:r>
              <a:rPr lang="en-GB" sz="4000" dirty="0"/>
              <a:t>An Introduction</a:t>
            </a:r>
            <a:endParaRPr lang="bs-Latn-BA" sz="4000" dirty="0"/>
          </a:p>
        </p:txBody>
      </p:sp>
      <p:sp>
        <p:nvSpPr>
          <p:cNvPr id="3" name="Content Placeholder 2"/>
          <p:cNvSpPr>
            <a:spLocks noGrp="1"/>
          </p:cNvSpPr>
          <p:nvPr>
            <p:ph idx="1"/>
          </p:nvPr>
        </p:nvSpPr>
        <p:spPr/>
        <p:txBody>
          <a:bodyPr>
            <a:normAutofit/>
          </a:bodyPr>
          <a:lstStyle/>
          <a:p>
            <a:pPr marL="0" indent="0">
              <a:buNone/>
            </a:pPr>
            <a:r>
              <a:rPr lang="en-GB" sz="2400" dirty="0">
                <a:solidFill>
                  <a:schemeClr val="tx1"/>
                </a:solidFill>
              </a:rPr>
              <a:t>In June 2019, a new Year 4 multiplication tables check was trialled across the UK and </a:t>
            </a:r>
            <a:r>
              <a:rPr lang="en-GB" sz="2400" dirty="0" smtClean="0">
                <a:solidFill>
                  <a:schemeClr val="tx1"/>
                </a:solidFill>
              </a:rPr>
              <a:t>our Y4s </a:t>
            </a:r>
            <a:r>
              <a:rPr lang="en-GB" sz="2400" dirty="0">
                <a:solidFill>
                  <a:schemeClr val="tx1"/>
                </a:solidFill>
              </a:rPr>
              <a:t>took part in this. </a:t>
            </a:r>
            <a:r>
              <a:rPr lang="en-GB" sz="2400" dirty="0" smtClean="0">
                <a:solidFill>
                  <a:schemeClr val="tx1"/>
                </a:solidFill>
              </a:rPr>
              <a:t>In June 2022, the MTC took place </a:t>
            </a:r>
            <a:r>
              <a:rPr lang="en-GB" sz="2400" dirty="0">
                <a:solidFill>
                  <a:schemeClr val="tx1"/>
                </a:solidFill>
              </a:rPr>
              <a:t>and </a:t>
            </a:r>
            <a:r>
              <a:rPr lang="en-GB" sz="2400" dirty="0" smtClean="0">
                <a:solidFill>
                  <a:schemeClr val="tx1"/>
                </a:solidFill>
              </a:rPr>
              <a:t>our ‘old’ Y4s took part in this and the results were really positive. </a:t>
            </a:r>
            <a:endParaRPr lang="en-GB" sz="2400" dirty="0">
              <a:solidFill>
                <a:schemeClr val="tx1"/>
              </a:solidFill>
            </a:endParaRPr>
          </a:p>
          <a:p>
            <a:pPr marL="0" indent="0">
              <a:buNone/>
            </a:pPr>
            <a:endParaRPr lang="en-GB" sz="2400" dirty="0">
              <a:solidFill>
                <a:schemeClr val="tx1"/>
              </a:solidFill>
            </a:endParaRPr>
          </a:p>
          <a:p>
            <a:pPr marL="0" indent="0">
              <a:buNone/>
            </a:pPr>
            <a:r>
              <a:rPr lang="en-GB" sz="2400" dirty="0">
                <a:solidFill>
                  <a:schemeClr val="tx1"/>
                </a:solidFill>
              </a:rPr>
              <a:t>Over three weeks in June </a:t>
            </a:r>
            <a:r>
              <a:rPr lang="en-GB" sz="2400" dirty="0" smtClean="0">
                <a:solidFill>
                  <a:schemeClr val="tx1"/>
                </a:solidFill>
              </a:rPr>
              <a:t>2023 (5</a:t>
            </a:r>
            <a:r>
              <a:rPr lang="en-GB" sz="2400" baseline="30000" dirty="0" smtClean="0">
                <a:solidFill>
                  <a:schemeClr val="tx1"/>
                </a:solidFill>
              </a:rPr>
              <a:t>th</a:t>
            </a:r>
            <a:r>
              <a:rPr lang="en-GB" sz="2400" dirty="0" smtClean="0">
                <a:solidFill>
                  <a:schemeClr val="tx1"/>
                </a:solidFill>
              </a:rPr>
              <a:t>-16</a:t>
            </a:r>
            <a:r>
              <a:rPr lang="en-GB" sz="2400" baseline="30000" dirty="0" smtClean="0">
                <a:solidFill>
                  <a:schemeClr val="tx1"/>
                </a:solidFill>
              </a:rPr>
              <a:t>th</a:t>
            </a:r>
            <a:r>
              <a:rPr lang="en-GB" sz="2400" dirty="0" smtClean="0">
                <a:solidFill>
                  <a:schemeClr val="tx1"/>
                </a:solidFill>
              </a:rPr>
              <a:t> June, 19</a:t>
            </a:r>
            <a:r>
              <a:rPr lang="en-GB" sz="2400" baseline="30000" dirty="0" smtClean="0">
                <a:solidFill>
                  <a:schemeClr val="tx1"/>
                </a:solidFill>
              </a:rPr>
              <a:t>th</a:t>
            </a:r>
            <a:r>
              <a:rPr lang="en-GB" sz="2400" dirty="0" smtClean="0">
                <a:solidFill>
                  <a:schemeClr val="tx1"/>
                </a:solidFill>
              </a:rPr>
              <a:t>-23</a:t>
            </a:r>
            <a:r>
              <a:rPr lang="en-GB" sz="2400" baseline="30000" dirty="0" smtClean="0">
                <a:solidFill>
                  <a:schemeClr val="tx1"/>
                </a:solidFill>
              </a:rPr>
              <a:t>rd</a:t>
            </a:r>
            <a:r>
              <a:rPr lang="en-GB" sz="2400" dirty="0" smtClean="0">
                <a:solidFill>
                  <a:schemeClr val="tx1"/>
                </a:solidFill>
              </a:rPr>
              <a:t> June ‘mop ups’) your </a:t>
            </a:r>
            <a:r>
              <a:rPr lang="en-GB" sz="2400" dirty="0">
                <a:solidFill>
                  <a:schemeClr val="tx1"/>
                </a:solidFill>
              </a:rPr>
              <a:t>child will take a short online test to make sure their times tables knowledge is at the expected level. Children absent on the day of the test will be given a chance to catch up, so long as they return to school within the 3-week window.</a:t>
            </a:r>
            <a:endParaRPr lang="bs-Latn-BA" sz="2400" dirty="0">
              <a:solidFill>
                <a:schemeClr val="tx1"/>
              </a:solidFill>
            </a:endParaRPr>
          </a:p>
        </p:txBody>
      </p:sp>
    </p:spTree>
    <p:extLst>
      <p:ext uri="{BB962C8B-B14F-4D97-AF65-F5344CB8AC3E}">
        <p14:creationId xmlns:p14="http://schemas.microsoft.com/office/powerpoint/2010/main" val="107940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531" y="620688"/>
            <a:ext cx="8219256" cy="1143000"/>
          </a:xfrm>
        </p:spPr>
        <p:txBody>
          <a:bodyPr/>
          <a:lstStyle/>
          <a:p>
            <a:r>
              <a:rPr lang="en-GB" sz="3200" dirty="0"/>
              <a:t>What is the Year 4 multiplication tables check?</a:t>
            </a:r>
            <a:br>
              <a:rPr lang="en-GB" sz="3200" dirty="0"/>
            </a:br>
            <a:endParaRPr lang="en-GB" dirty="0"/>
          </a:p>
        </p:txBody>
      </p:sp>
      <p:sp>
        <p:nvSpPr>
          <p:cNvPr id="3" name="Content Placeholder 2"/>
          <p:cNvSpPr>
            <a:spLocks noGrp="1"/>
          </p:cNvSpPr>
          <p:nvPr>
            <p:ph sz="half" idx="1"/>
          </p:nvPr>
        </p:nvSpPr>
        <p:spPr>
          <a:xfrm>
            <a:off x="445213" y="1412776"/>
            <a:ext cx="8253574" cy="4525963"/>
          </a:xfrm>
        </p:spPr>
        <p:txBody>
          <a:bodyPr>
            <a:normAutofit fontScale="62500" lnSpcReduction="20000"/>
          </a:bodyPr>
          <a:lstStyle/>
          <a:p>
            <a:r>
              <a:rPr lang="en-GB" dirty="0"/>
              <a:t>The</a:t>
            </a:r>
            <a:r>
              <a:rPr lang="en-GB" dirty="0">
                <a:solidFill>
                  <a:schemeClr val="tx1"/>
                </a:solidFill>
              </a:rPr>
              <a:t> multiplication tables check</a:t>
            </a:r>
            <a:r>
              <a:rPr lang="en-GB" dirty="0"/>
              <a:t> is an </a:t>
            </a:r>
            <a:r>
              <a:rPr lang="en-GB" b="1" dirty="0"/>
              <a:t>online test</a:t>
            </a:r>
            <a:r>
              <a:rPr lang="en-GB" dirty="0"/>
              <a:t> for pupils in Year 4. Pupils are asked to answer </a:t>
            </a:r>
            <a:r>
              <a:rPr lang="en-GB" b="1" dirty="0"/>
              <a:t>25 questions</a:t>
            </a:r>
            <a:r>
              <a:rPr lang="en-GB" dirty="0"/>
              <a:t> on times tables from </a:t>
            </a:r>
            <a:r>
              <a:rPr lang="en-GB" b="1" dirty="0"/>
              <a:t>two to twelve</a:t>
            </a:r>
            <a:r>
              <a:rPr lang="en-GB" dirty="0"/>
              <a:t>. They are given </a:t>
            </a:r>
            <a:r>
              <a:rPr lang="en-GB" b="1" dirty="0"/>
              <a:t>six seconds per question</a:t>
            </a:r>
            <a:r>
              <a:rPr lang="en-GB" dirty="0"/>
              <a:t>, with three seconds rest between each question, so the test should last less than five minutes.</a:t>
            </a:r>
          </a:p>
          <a:p>
            <a:endParaRPr lang="en-GB" dirty="0"/>
          </a:p>
          <a:p>
            <a:r>
              <a:rPr lang="en-GB" dirty="0"/>
              <a:t>The test will automatically move on to the next question after this time and the computer will accept whatever answer is recorded in the box at the time.</a:t>
            </a:r>
          </a:p>
          <a:p>
            <a:endParaRPr lang="en-GB" dirty="0"/>
          </a:p>
          <a:p>
            <a:r>
              <a:rPr lang="en-GB" dirty="0"/>
              <a:t>Questions about the </a:t>
            </a:r>
            <a:r>
              <a:rPr lang="en-GB" b="1" dirty="0"/>
              <a:t>six, seven, eight, nine, and twelve times tables</a:t>
            </a:r>
            <a:r>
              <a:rPr lang="en-GB" dirty="0"/>
              <a:t> are likely to come up most often, as these are the hardest for most children to learn. It’s a good idea to focus on these tricky times tables with your child.</a:t>
            </a:r>
          </a:p>
          <a:p>
            <a:endParaRPr lang="en-GB" dirty="0"/>
          </a:p>
          <a:p>
            <a:r>
              <a:rPr lang="en-GB" dirty="0"/>
              <a:t>First and foremost, the check is about finding out which children are struggling with their times tables so that they can get extra support. Fluency with times tables becomes even more vital as children move through school, with much of the KS2, 3 and 4 Maths Curriculum relying heavily on times-table recall</a:t>
            </a:r>
            <a:r>
              <a:rPr lang="en-GB" dirty="0" smtClean="0"/>
              <a:t>. We intend to support children at school with this but providing lots of opportunity to practise </a:t>
            </a:r>
            <a:r>
              <a:rPr lang="en-GB" b="1" dirty="0" smtClean="0"/>
              <a:t>at home </a:t>
            </a:r>
            <a:r>
              <a:rPr lang="en-GB" dirty="0" smtClean="0"/>
              <a:t>is also going to be vital</a:t>
            </a:r>
            <a:endParaRPr lang="en-GB" dirty="0"/>
          </a:p>
          <a:p>
            <a:endParaRPr lang="en-GB" dirty="0"/>
          </a:p>
        </p:txBody>
      </p:sp>
    </p:spTree>
    <p:extLst>
      <p:ext uri="{BB962C8B-B14F-4D97-AF65-F5344CB8AC3E}">
        <p14:creationId xmlns:p14="http://schemas.microsoft.com/office/powerpoint/2010/main" val="362403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How can </a:t>
            </a:r>
            <a:r>
              <a:rPr lang="en-GB" sz="3600" dirty="0" smtClean="0"/>
              <a:t>we </a:t>
            </a:r>
            <a:r>
              <a:rPr lang="en-GB" sz="3600" dirty="0"/>
              <a:t>prepare </a:t>
            </a:r>
            <a:r>
              <a:rPr lang="en-GB" sz="3600" dirty="0" smtClean="0"/>
              <a:t>children for </a:t>
            </a:r>
            <a:r>
              <a:rPr lang="en-GB" sz="3600" dirty="0"/>
              <a:t>the test?</a:t>
            </a:r>
          </a:p>
        </p:txBody>
      </p:sp>
      <p:sp>
        <p:nvSpPr>
          <p:cNvPr id="4" name="Content Placeholder 3"/>
          <p:cNvSpPr>
            <a:spLocks noGrp="1"/>
          </p:cNvSpPr>
          <p:nvPr>
            <p:ph sz="half" idx="2"/>
          </p:nvPr>
        </p:nvSpPr>
        <p:spPr>
          <a:xfrm>
            <a:off x="442973" y="1268760"/>
            <a:ext cx="8701027" cy="4747666"/>
          </a:xfrm>
        </p:spPr>
        <p:txBody>
          <a:bodyPr>
            <a:normAutofit fontScale="62500" lnSpcReduction="20000"/>
          </a:bodyPr>
          <a:lstStyle/>
          <a:p>
            <a:r>
              <a:rPr lang="en-GB" dirty="0"/>
              <a:t>We are relying heavily on children’s home-access to TT </a:t>
            </a:r>
            <a:r>
              <a:rPr lang="en-GB" dirty="0" err="1"/>
              <a:t>Rockstars</a:t>
            </a:r>
            <a:r>
              <a:rPr lang="en-GB" dirty="0"/>
              <a:t>, which was launched last year and seems to have captured the children’s enthusiasm.</a:t>
            </a:r>
          </a:p>
          <a:p>
            <a:r>
              <a:rPr lang="en-GB" dirty="0"/>
              <a:t>In daily maths lessons, we chant </a:t>
            </a:r>
            <a:r>
              <a:rPr lang="en-GB" dirty="0" smtClean="0"/>
              <a:t>tables</a:t>
            </a:r>
            <a:r>
              <a:rPr lang="en-GB" dirty="0"/>
              <a:t> </a:t>
            </a:r>
            <a:r>
              <a:rPr lang="en-GB" dirty="0" smtClean="0"/>
              <a:t>and rhymes, </a:t>
            </a:r>
            <a:r>
              <a:rPr lang="en-GB" dirty="0"/>
              <a:t>spot-tests </a:t>
            </a:r>
            <a:r>
              <a:rPr lang="en-GB" dirty="0" err="1"/>
              <a:t>etc</a:t>
            </a:r>
            <a:r>
              <a:rPr lang="en-GB" dirty="0"/>
              <a:t> of tables through all year groups Y1-Y6. This is ‘</a:t>
            </a:r>
            <a:r>
              <a:rPr lang="en-GB" dirty="0" err="1"/>
              <a:t>bread&amp;butter</a:t>
            </a:r>
            <a:r>
              <a:rPr lang="en-GB" dirty="0"/>
              <a:t>’ of our maths lessons.</a:t>
            </a:r>
          </a:p>
          <a:p>
            <a:r>
              <a:rPr lang="en-GB" dirty="0" smtClean="0"/>
              <a:t>Within school, the Y4 </a:t>
            </a:r>
            <a:r>
              <a:rPr lang="en-GB" dirty="0"/>
              <a:t>children will </a:t>
            </a:r>
            <a:r>
              <a:rPr lang="en-GB" dirty="0" smtClean="0"/>
              <a:t>receive additional intervention to support their fluency of times tables. Our plan is to give regular opportunities </a:t>
            </a:r>
            <a:r>
              <a:rPr lang="en-GB" dirty="0"/>
              <a:t>to practise for the test at school as we get closer to June and we are planning for a </a:t>
            </a:r>
            <a:r>
              <a:rPr lang="en-GB" dirty="0" smtClean="0"/>
              <a:t>couple to </a:t>
            </a:r>
            <a:r>
              <a:rPr lang="en-GB" dirty="0"/>
              <a:t>practises (online) each week. Each practise is only a few minutes long. </a:t>
            </a:r>
          </a:p>
          <a:p>
            <a:r>
              <a:rPr lang="en-GB" dirty="0"/>
              <a:t>We have TT </a:t>
            </a:r>
            <a:r>
              <a:rPr lang="en-GB" dirty="0" err="1"/>
              <a:t>Rockstars</a:t>
            </a:r>
            <a:r>
              <a:rPr lang="en-GB" dirty="0"/>
              <a:t> and other online simulators to use- see links on website</a:t>
            </a:r>
          </a:p>
          <a:p>
            <a:r>
              <a:rPr lang="en-GB" dirty="0"/>
              <a:t>For some children, the </a:t>
            </a:r>
            <a:r>
              <a:rPr lang="en-GB" i="1" dirty="0"/>
              <a:t>typing or clicking</a:t>
            </a:r>
            <a:r>
              <a:rPr lang="en-GB" dirty="0"/>
              <a:t> of the digits is proving trickier than the actual tables, so this is why practise is important, both at school and at home.</a:t>
            </a:r>
          </a:p>
          <a:p>
            <a:r>
              <a:rPr lang="en-GB" dirty="0"/>
              <a:t>For others, it is because they simply are not fluent with their times tables- this is why we are sharing this information now- to allow enough time!</a:t>
            </a:r>
          </a:p>
          <a:p>
            <a:r>
              <a:rPr lang="en-GB" dirty="0" smtClean="0"/>
              <a:t>In previous years, </a:t>
            </a:r>
            <a:r>
              <a:rPr lang="en-GB" dirty="0"/>
              <a:t>some children struggled with the quick-pace of the test but further practise definitely helped.</a:t>
            </a:r>
          </a:p>
          <a:p>
            <a:r>
              <a:rPr lang="en-GB" dirty="0"/>
              <a:t>Further support can be offered at home, see school website, for links to good websites. </a:t>
            </a:r>
          </a:p>
          <a:p>
            <a:r>
              <a:rPr lang="en-GB" dirty="0"/>
              <a:t>‘Oxford Owl’ website also offers useful </a:t>
            </a:r>
            <a:r>
              <a:rPr lang="en-GB" dirty="0" smtClean="0"/>
              <a:t>information and tips </a:t>
            </a:r>
            <a:r>
              <a:rPr lang="en-GB" dirty="0">
                <a:hlinkClick r:id="rId2"/>
              </a:rPr>
              <a:t>https://home.oxfordowl.co.uk/at-school/primary-school-assessment-tests/year-4-multiplication-tables-check</a:t>
            </a:r>
            <a:r>
              <a:rPr lang="en-GB" dirty="0" smtClean="0">
                <a:hlinkClick r:id="rId2"/>
              </a:rPr>
              <a:t>/</a:t>
            </a:r>
            <a:endParaRPr lang="en-GB" dirty="0" smtClean="0"/>
          </a:p>
          <a:p>
            <a:r>
              <a:rPr lang="en-GB" dirty="0" smtClean="0"/>
              <a:t>It is important to acknowledge the time that children have had away from school due to </a:t>
            </a:r>
            <a:r>
              <a:rPr lang="en-GB" dirty="0" err="1" smtClean="0"/>
              <a:t>Covid</a:t>
            </a:r>
            <a:r>
              <a:rPr lang="en-GB" dirty="0" smtClean="0"/>
              <a:t> 19 and the learning that they have missed so although we want our children to do their very best, we endeavour to keep the whole ‘rehearsing’ stage as calm and relaxed as possible. </a:t>
            </a:r>
            <a:endParaRPr lang="en-GB" dirty="0"/>
          </a:p>
        </p:txBody>
      </p:sp>
    </p:spTree>
    <p:extLst>
      <p:ext uri="{BB962C8B-B14F-4D97-AF65-F5344CB8AC3E}">
        <p14:creationId xmlns:p14="http://schemas.microsoft.com/office/powerpoint/2010/main" val="1117587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9552" y="1484784"/>
            <a:ext cx="8219256" cy="4021907"/>
          </a:xfrm>
        </p:spPr>
        <p:txBody>
          <a:bodyPr>
            <a:normAutofit/>
          </a:bodyPr>
          <a:lstStyle/>
          <a:p>
            <a:r>
              <a:rPr lang="en-GB" sz="2000" dirty="0"/>
              <a:t>At the end of the assessment window in June, a total score out of 25 will be reported to each school for all of their pupils who took the check. </a:t>
            </a:r>
            <a:r>
              <a:rPr lang="en-GB" sz="2000" dirty="0" smtClean="0"/>
              <a:t>In the past, </a:t>
            </a:r>
            <a:r>
              <a:rPr lang="en-GB" sz="2000" dirty="0"/>
              <a:t>we </a:t>
            </a:r>
            <a:r>
              <a:rPr lang="en-GB" sz="2000" dirty="0" smtClean="0"/>
              <a:t>have reported </a:t>
            </a:r>
            <a:r>
              <a:rPr lang="en-GB" sz="2000" dirty="0"/>
              <a:t>this to </a:t>
            </a:r>
            <a:r>
              <a:rPr lang="en-GB" sz="2000" dirty="0" smtClean="0"/>
              <a:t>parents with their Record of Achievement. </a:t>
            </a:r>
            <a:endParaRPr lang="en-GB" sz="2000" dirty="0"/>
          </a:p>
          <a:p>
            <a:pPr marL="0" indent="0">
              <a:buNone/>
            </a:pPr>
            <a:endParaRPr lang="en-GB" sz="2000" dirty="0"/>
          </a:p>
          <a:p>
            <a:r>
              <a:rPr lang="en-GB" sz="2000" dirty="0" smtClean="0"/>
              <a:t>The Government have released updated guidance (handout attached) with specific guidance relating to 2023 and we will keep you updated with any further information. </a:t>
            </a:r>
            <a:endParaRPr lang="en-GB" sz="2000" dirty="0"/>
          </a:p>
        </p:txBody>
      </p:sp>
      <p:sp>
        <p:nvSpPr>
          <p:cNvPr id="5" name="Rectangle 4"/>
          <p:cNvSpPr/>
          <p:nvPr/>
        </p:nvSpPr>
        <p:spPr>
          <a:xfrm>
            <a:off x="1691680" y="332656"/>
            <a:ext cx="5349541" cy="646331"/>
          </a:xfrm>
          <a:prstGeom prst="rect">
            <a:avLst/>
          </a:prstGeom>
        </p:spPr>
        <p:txBody>
          <a:bodyPr wrap="none">
            <a:spAutoFit/>
          </a:bodyPr>
          <a:lstStyle/>
          <a:p>
            <a:r>
              <a:rPr lang="en-GB" sz="3600" b="1" dirty="0">
                <a:solidFill>
                  <a:srgbClr val="2CB074"/>
                </a:solidFill>
                <a:latin typeface="Microsoft New Tai Lue" panose="020B0502040204020203" pitchFamily="34" charset="0"/>
                <a:cs typeface="Microsoft New Tai Lue" panose="020B0502040204020203" pitchFamily="34" charset="0"/>
              </a:rPr>
              <a:t>What about the results?</a:t>
            </a:r>
          </a:p>
        </p:txBody>
      </p:sp>
    </p:spTree>
    <p:extLst>
      <p:ext uri="{BB962C8B-B14F-4D97-AF65-F5344CB8AC3E}">
        <p14:creationId xmlns:p14="http://schemas.microsoft.com/office/powerpoint/2010/main" val="1988115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400" dirty="0" smtClean="0"/>
              <a:t>There is a </a:t>
            </a:r>
            <a:r>
              <a:rPr lang="en-GB" sz="2400" dirty="0"/>
              <a:t>‘Try it out’ area, provided by the DfE, </a:t>
            </a:r>
            <a:r>
              <a:rPr lang="en-GB" sz="2400" dirty="0" smtClean="0"/>
              <a:t>which (working on existing </a:t>
            </a:r>
            <a:r>
              <a:rPr lang="en-GB" sz="2400" dirty="0" err="1" smtClean="0"/>
              <a:t>DfE</a:t>
            </a:r>
            <a:r>
              <a:rPr lang="en-GB" sz="2400" dirty="0" smtClean="0"/>
              <a:t> policy) will </a:t>
            </a:r>
            <a:r>
              <a:rPr lang="en-GB" sz="2400" dirty="0"/>
              <a:t>be accessible to our Y4 pupils at school, </a:t>
            </a:r>
            <a:r>
              <a:rPr lang="en-GB" sz="2400" dirty="0" smtClean="0"/>
              <a:t>from 17</a:t>
            </a:r>
            <a:r>
              <a:rPr lang="en-GB" sz="2400" baseline="30000" dirty="0" smtClean="0"/>
              <a:t>th</a:t>
            </a:r>
            <a:r>
              <a:rPr lang="en-GB" sz="2400" dirty="0" smtClean="0"/>
              <a:t> April 2023. </a:t>
            </a:r>
            <a:endParaRPr lang="en-GB" sz="2400" dirty="0"/>
          </a:p>
          <a:p>
            <a:r>
              <a:rPr lang="en-GB" sz="2400" dirty="0" smtClean="0"/>
              <a:t>Our Y4 children will be practising at school from January 2023- but it is never too early to start practising at home!</a:t>
            </a:r>
          </a:p>
          <a:p>
            <a:r>
              <a:rPr lang="en-GB" sz="2400" dirty="0" smtClean="0"/>
              <a:t>We really thank you for your support with this matter and wish our Y4 pupils all the best for the upcoming MTC in June 2022.</a:t>
            </a:r>
            <a:endParaRPr lang="en-GB" sz="2400" dirty="0"/>
          </a:p>
        </p:txBody>
      </p:sp>
    </p:spTree>
    <p:extLst>
      <p:ext uri="{BB962C8B-B14F-4D97-AF65-F5344CB8AC3E}">
        <p14:creationId xmlns:p14="http://schemas.microsoft.com/office/powerpoint/2010/main" val="1076464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1000" dirty="0"/>
              <a:t/>
            </a:r>
            <a:br>
              <a:rPr lang="en-GB" sz="1000" dirty="0"/>
            </a:br>
            <a:endParaRPr lang="en-GB" sz="1000" dirty="0"/>
          </a:p>
        </p:txBody>
      </p:sp>
      <p:sp>
        <p:nvSpPr>
          <p:cNvPr id="4" name="TextBox 3"/>
          <p:cNvSpPr txBox="1"/>
          <p:nvPr/>
        </p:nvSpPr>
        <p:spPr>
          <a:xfrm>
            <a:off x="345938" y="190917"/>
            <a:ext cx="8684813" cy="5447645"/>
          </a:xfrm>
          <a:prstGeom prst="rect">
            <a:avLst/>
          </a:prstGeom>
          <a:noFill/>
        </p:spPr>
        <p:txBody>
          <a:bodyPr wrap="none" rtlCol="0">
            <a:spAutoFit/>
          </a:bodyPr>
          <a:lstStyle/>
          <a:p>
            <a:pPr algn="ctr"/>
            <a:r>
              <a:rPr lang="en-GB" sz="3600" b="1" dirty="0" smtClean="0">
                <a:solidFill>
                  <a:srgbClr val="2CB074"/>
                </a:solidFill>
              </a:rPr>
              <a:t>For practise areas and examples of how the </a:t>
            </a:r>
          </a:p>
          <a:p>
            <a:pPr algn="ctr"/>
            <a:r>
              <a:rPr lang="en-GB" sz="3600" b="1" dirty="0" smtClean="0">
                <a:solidFill>
                  <a:srgbClr val="2CB074"/>
                </a:solidFill>
              </a:rPr>
              <a:t>test runs, please see the links below.</a:t>
            </a:r>
          </a:p>
          <a:p>
            <a:pPr algn="ctr"/>
            <a:endParaRPr lang="en-GB" sz="1200" b="1" dirty="0">
              <a:solidFill>
                <a:srgbClr val="2CB074"/>
              </a:solidFill>
            </a:endParaRPr>
          </a:p>
          <a:p>
            <a:r>
              <a:rPr lang="en-GB" sz="1600" dirty="0">
                <a:solidFill>
                  <a:srgbClr val="00B050"/>
                </a:solidFill>
                <a:hlinkClick r:id="rId2"/>
              </a:rPr>
              <a:t>https://</a:t>
            </a:r>
            <a:r>
              <a:rPr lang="en-GB" sz="1600" dirty="0" smtClean="0">
                <a:solidFill>
                  <a:srgbClr val="00B050"/>
                </a:solidFill>
                <a:hlinkClick r:id="rId2"/>
              </a:rPr>
              <a:t>www.topmarks.co.uk/maths-games/daily10</a:t>
            </a:r>
          </a:p>
          <a:p>
            <a:endParaRPr lang="en-GB" sz="1600" dirty="0">
              <a:solidFill>
                <a:srgbClr val="00B050"/>
              </a:solidFill>
              <a:hlinkClick r:id="rId2"/>
            </a:endParaRPr>
          </a:p>
          <a:p>
            <a:r>
              <a:rPr lang="en-GB" sz="1600" dirty="0" smtClean="0">
                <a:solidFill>
                  <a:srgbClr val="00B050"/>
                </a:solidFill>
                <a:hlinkClick r:id="rId2"/>
              </a:rPr>
              <a:t>https</a:t>
            </a:r>
            <a:r>
              <a:rPr lang="en-GB" sz="1600" dirty="0">
                <a:solidFill>
                  <a:srgbClr val="00B050"/>
                </a:solidFill>
                <a:hlinkClick r:id="rId2"/>
              </a:rPr>
              <a:t>://mathsframe.co.uk/en/resources/resource/477/Multiplication-Tables-Check</a:t>
            </a:r>
            <a:endParaRPr lang="en-GB" sz="2800" dirty="0">
              <a:solidFill>
                <a:srgbClr val="00B050"/>
              </a:solidFill>
            </a:endParaRPr>
          </a:p>
          <a:p>
            <a:endParaRPr lang="en-GB" sz="1200" dirty="0">
              <a:solidFill>
                <a:srgbClr val="00B050"/>
              </a:solidFill>
            </a:endParaRPr>
          </a:p>
          <a:p>
            <a:r>
              <a:rPr lang="en-GB" sz="1600" dirty="0">
                <a:solidFill>
                  <a:srgbClr val="00B050"/>
                </a:solidFill>
                <a:hlinkClick r:id="rId3"/>
              </a:rPr>
              <a:t>http://primaryschool.education/timestables/</a:t>
            </a:r>
            <a:endParaRPr lang="en-GB" sz="1600" dirty="0">
              <a:solidFill>
                <a:srgbClr val="00B050"/>
              </a:solidFill>
            </a:endParaRPr>
          </a:p>
          <a:p>
            <a:endParaRPr lang="en-GB" sz="1200" dirty="0">
              <a:solidFill>
                <a:srgbClr val="00B050"/>
              </a:solidFill>
            </a:endParaRPr>
          </a:p>
          <a:p>
            <a:r>
              <a:rPr lang="en-GB" sz="1600" dirty="0">
                <a:solidFill>
                  <a:srgbClr val="00B050"/>
                </a:solidFill>
                <a:hlinkClick r:id="rId4"/>
              </a:rPr>
              <a:t>www.ttrockstars.com</a:t>
            </a:r>
            <a:r>
              <a:rPr lang="en-GB" sz="1600" dirty="0">
                <a:solidFill>
                  <a:srgbClr val="00B050"/>
                </a:solidFill>
              </a:rPr>
              <a:t> </a:t>
            </a:r>
          </a:p>
          <a:p>
            <a:endParaRPr lang="en-GB" sz="1600" dirty="0">
              <a:solidFill>
                <a:srgbClr val="00B050"/>
              </a:solidFill>
            </a:endParaRPr>
          </a:p>
          <a:p>
            <a:pPr algn="ctr"/>
            <a:r>
              <a:rPr lang="en-GB" sz="2400" dirty="0">
                <a:solidFill>
                  <a:srgbClr val="00B050"/>
                </a:solidFill>
              </a:rPr>
              <a:t>Links to this site (Maths Frame), as well as other support-sites, </a:t>
            </a:r>
          </a:p>
          <a:p>
            <a:pPr algn="ctr"/>
            <a:r>
              <a:rPr lang="en-GB" sz="2400" dirty="0">
                <a:solidFill>
                  <a:srgbClr val="00B050"/>
                </a:solidFill>
              </a:rPr>
              <a:t>can be found on the maths page of the school website, </a:t>
            </a:r>
          </a:p>
          <a:p>
            <a:pPr algn="ctr"/>
            <a:r>
              <a:rPr lang="en-GB" sz="2400" dirty="0">
                <a:solidFill>
                  <a:srgbClr val="00B050"/>
                </a:solidFill>
              </a:rPr>
              <a:t>under ‘Mathematics- Multiplication Check’</a:t>
            </a:r>
          </a:p>
          <a:p>
            <a:pPr algn="ctr"/>
            <a:r>
              <a:rPr lang="en-GB" sz="2400" dirty="0">
                <a:solidFill>
                  <a:srgbClr val="00B050"/>
                </a:solidFill>
              </a:rPr>
              <a:t>so children can practise at home…</a:t>
            </a:r>
          </a:p>
          <a:p>
            <a:pPr algn="ctr"/>
            <a:endParaRPr lang="en-GB" sz="2400" dirty="0">
              <a:solidFill>
                <a:srgbClr val="00B050"/>
              </a:solidFill>
            </a:endParaRPr>
          </a:p>
          <a:p>
            <a:pPr algn="ctr"/>
            <a:r>
              <a:rPr lang="en-GB" sz="2400" b="1" dirty="0"/>
              <a:t>Thank for taking the time to read this information.</a:t>
            </a:r>
          </a:p>
        </p:txBody>
      </p:sp>
    </p:spTree>
    <p:extLst>
      <p:ext uri="{BB962C8B-B14F-4D97-AF65-F5344CB8AC3E}">
        <p14:creationId xmlns:p14="http://schemas.microsoft.com/office/powerpoint/2010/main" val="724797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School-Board-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Green-Numbers-Math-PowerPoint-Template</Template>
  <TotalTime>430</TotalTime>
  <Words>582</Words>
  <Application>Microsoft Office PowerPoint</Application>
  <PresentationFormat>On-screen Show (4:3)</PresentationFormat>
  <Paragraphs>50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Microsoft New Tai Lue</vt:lpstr>
      <vt:lpstr>School-Board-PowerPoint-Template</vt:lpstr>
      <vt:lpstr>MTC- Multiplication Tables Check</vt:lpstr>
      <vt:lpstr>An Introduction</vt:lpstr>
      <vt:lpstr>What is the Year 4 multiplication tables check? </vt:lpstr>
      <vt:lpstr>How can we prepare children for the test?</vt:lpstr>
      <vt:lpstr>PowerPoint Presentation</vt:lpstr>
      <vt:lpstr>PowerPoint Presentation</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MTC- Multiplication Tables Check</dc:title>
  <dc:creator>Bridie Lilleker</dc:creator>
  <cp:lastModifiedBy>Lisa Shaw</cp:lastModifiedBy>
  <cp:revision>37</cp:revision>
  <cp:lastPrinted>2023-01-17T12:33:37Z</cp:lastPrinted>
  <dcterms:created xsi:type="dcterms:W3CDTF">2019-04-30T19:24:31Z</dcterms:created>
  <dcterms:modified xsi:type="dcterms:W3CDTF">2023-01-24T15:30:20Z</dcterms:modified>
</cp:coreProperties>
</file>