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5" r:id="rId3"/>
    <p:sldId id="276" r:id="rId4"/>
    <p:sldId id="272" r:id="rId5"/>
    <p:sldId id="277" r:id="rId6"/>
    <p:sldId id="271" r:id="rId7"/>
    <p:sldId id="274" r:id="rId8"/>
    <p:sldId id="273" r:id="rId9"/>
    <p:sldId id="278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2825-03F6-4013-8547-FEA4C0CD8721}" type="datetimeFigureOut">
              <a:rPr lang="en-GB" smtClean="0"/>
              <a:pPr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E30-2089-484C-B44A-78C5F87628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468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2825-03F6-4013-8547-FEA4C0CD8721}" type="datetimeFigureOut">
              <a:rPr lang="en-GB" smtClean="0"/>
              <a:pPr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E30-2089-484C-B44A-78C5F87628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375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2825-03F6-4013-8547-FEA4C0CD8721}" type="datetimeFigureOut">
              <a:rPr lang="en-GB" smtClean="0"/>
              <a:pPr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E30-2089-484C-B44A-78C5F87628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15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2825-03F6-4013-8547-FEA4C0CD8721}" type="datetimeFigureOut">
              <a:rPr lang="en-GB" smtClean="0"/>
              <a:pPr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E30-2089-484C-B44A-78C5F87628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30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2825-03F6-4013-8547-FEA4C0CD8721}" type="datetimeFigureOut">
              <a:rPr lang="en-GB" smtClean="0"/>
              <a:pPr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E30-2089-484C-B44A-78C5F87628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063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2825-03F6-4013-8547-FEA4C0CD8721}" type="datetimeFigureOut">
              <a:rPr lang="en-GB" smtClean="0"/>
              <a:pPr/>
              <a:t>30/09/2024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E30-2089-484C-B44A-78C5F87628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36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2825-03F6-4013-8547-FEA4C0CD8721}" type="datetimeFigureOut">
              <a:rPr lang="en-GB" smtClean="0"/>
              <a:pPr/>
              <a:t>30/09/2024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E30-2089-484C-B44A-78C5F87628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80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2825-03F6-4013-8547-FEA4C0CD8721}" type="datetimeFigureOut">
              <a:rPr lang="en-GB" smtClean="0"/>
              <a:pPr/>
              <a:t>30/09/2024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E30-2089-484C-B44A-78C5F87628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72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2825-03F6-4013-8547-FEA4C0CD8721}" type="datetimeFigureOut">
              <a:rPr lang="en-GB" smtClean="0"/>
              <a:pPr/>
              <a:t>30/09/2024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E30-2089-484C-B44A-78C5F87628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2825-03F6-4013-8547-FEA4C0CD8721}" type="datetimeFigureOut">
              <a:rPr lang="en-GB" smtClean="0"/>
              <a:pPr/>
              <a:t>30/09/2024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E30-2089-484C-B44A-78C5F87628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6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2825-03F6-4013-8547-FEA4C0CD8721}" type="datetimeFigureOut">
              <a:rPr lang="en-GB" smtClean="0"/>
              <a:pPr/>
              <a:t>30/09/2024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9E30-2089-484C-B44A-78C5F87628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2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12825-03F6-4013-8547-FEA4C0CD8721}" type="datetimeFigureOut">
              <a:rPr lang="en-GB" smtClean="0"/>
              <a:pPr/>
              <a:t>30/09/2024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D9E30-2089-484C-B44A-78C5F876288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54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ge result for thorpe hesley primary"/>
          <p:cNvPicPr/>
          <p:nvPr/>
        </p:nvPicPr>
        <p:blipFill>
          <a:blip r:embed="rId2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19" y="276385"/>
            <a:ext cx="6225792" cy="6401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380" y="0"/>
            <a:ext cx="2091639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68999" y="5172657"/>
            <a:ext cx="6595831" cy="1425858"/>
          </a:xfrm>
        </p:spPr>
        <p:txBody>
          <a:bodyPr>
            <a:noAutofit/>
          </a:bodyPr>
          <a:lstStyle/>
          <a:p>
            <a:r>
              <a:rPr lang="en-GB" sz="2800" dirty="0">
                <a:solidFill>
                  <a:schemeClr val="tx1"/>
                </a:solidFill>
                <a:latin typeface="SassoonPrimaryInfant" pitchFamily="2" charset="0"/>
              </a:rPr>
              <a:t>Guidance to your child’s learning and development in the early years foundation stage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33844"/>
            <a:ext cx="8280920" cy="1594456"/>
          </a:xfrm>
        </p:spPr>
        <p:txBody>
          <a:bodyPr>
            <a:normAutofit fontScale="85000" lnSpcReduction="20000"/>
          </a:bodyPr>
          <a:lstStyle/>
          <a:p>
            <a:r>
              <a:rPr lang="en-GB" sz="4800" dirty="0">
                <a:solidFill>
                  <a:schemeClr val="bg1"/>
                </a:solidFill>
                <a:latin typeface="Sassoon Infant Std"/>
              </a:rPr>
              <a:t>   </a:t>
            </a:r>
            <a:r>
              <a:rPr lang="en-GB" sz="3800" b="1" dirty="0">
                <a:solidFill>
                  <a:srgbClr val="FF0000"/>
                </a:solidFill>
                <a:latin typeface="SassoonPrimaryInfant" pitchFamily="2" charset="0"/>
              </a:rPr>
              <a:t>Class 1 Willow &amp; Oak</a:t>
            </a:r>
          </a:p>
          <a:p>
            <a:r>
              <a:rPr lang="en-GB" sz="3800" b="1" dirty="0">
                <a:latin typeface="SassoonPrimaryInfant" pitchFamily="2" charset="0"/>
              </a:rPr>
              <a:t>Stay &amp; Learn</a:t>
            </a:r>
          </a:p>
          <a:p>
            <a:r>
              <a:rPr lang="en-GB" sz="4800" b="1" dirty="0">
                <a:latin typeface="SassoonPrimaryInfant" pitchFamily="2" charset="0"/>
              </a:rPr>
              <a:t>  Prime Areas Stay and Learn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0" y="476672"/>
            <a:ext cx="10477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065892-3E90-4B68-88D6-343153AB1F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41" y="2085746"/>
            <a:ext cx="2039354" cy="2719138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F090757-3B74-4D48-9A9E-74F57B64E3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57387" y="2383180"/>
            <a:ext cx="2788853" cy="2091640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2EBDE64-04A6-40E9-AE9A-50A4A5790E0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" t="22001" r="20601"/>
          <a:stretch/>
        </p:blipFill>
        <p:spPr>
          <a:xfrm rot="5400000">
            <a:off x="3301437" y="2327916"/>
            <a:ext cx="2713605" cy="2155059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ge result for thorpe hesley primary"/>
          <p:cNvPicPr/>
          <p:nvPr/>
        </p:nvPicPr>
        <p:blipFill>
          <a:blip r:embed="rId2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58" y="283364"/>
            <a:ext cx="6137482" cy="6401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380" y="0"/>
            <a:ext cx="2091639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09852"/>
            <a:ext cx="7862365" cy="1594456"/>
          </a:xfrm>
        </p:spPr>
        <p:txBody>
          <a:bodyPr>
            <a:normAutofit lnSpcReduction="10000"/>
          </a:bodyPr>
          <a:lstStyle/>
          <a:p>
            <a:r>
              <a:rPr lang="en-GB" sz="4800" dirty="0">
                <a:solidFill>
                  <a:schemeClr val="bg1"/>
                </a:solidFill>
                <a:latin typeface="SassoonPrimaryInfant" pitchFamily="2" charset="0"/>
              </a:rPr>
              <a:t>   </a:t>
            </a:r>
            <a:r>
              <a:rPr lang="en-GB" sz="5700" b="1" dirty="0">
                <a:solidFill>
                  <a:srgbClr val="FF0000"/>
                </a:solidFill>
                <a:latin typeface="SassoonPrimaryInfant" pitchFamily="2" charset="0"/>
              </a:rPr>
              <a:t>Prime Area </a:t>
            </a:r>
          </a:p>
          <a:p>
            <a:r>
              <a:rPr lang="en-GB" sz="4800" b="1" dirty="0">
                <a:latin typeface="SassoonPrimaryInfant" pitchFamily="2" charset="0"/>
              </a:rPr>
              <a:t>  </a:t>
            </a:r>
            <a:r>
              <a:rPr lang="en-GB" sz="4000" b="1" dirty="0">
                <a:latin typeface="SassoonPrimaryInfant" pitchFamily="2" charset="0"/>
              </a:rPr>
              <a:t>Early Reading</a:t>
            </a:r>
          </a:p>
          <a:p>
            <a:endParaRPr lang="en-GB" sz="4800" b="1" dirty="0">
              <a:latin typeface="Sassoon Infant Std" panose="020B0503020103030203" pitchFamily="34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0" y="476672"/>
            <a:ext cx="10477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2174" y="1737306"/>
            <a:ext cx="704498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SassoonPrimaryInfant" pitchFamily="2" charset="0"/>
              </a:rPr>
              <a:t>Ideas to support at home</a:t>
            </a:r>
          </a:p>
        </p:txBody>
      </p:sp>
      <p:pic>
        <p:nvPicPr>
          <p:cNvPr id="8" name="Picture 2" descr="S:\A Foundation Stage\A Green Class\children photo folders\groups autumn 1\IMG_36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0" y="2986465"/>
            <a:ext cx="2633809" cy="1967228"/>
          </a:xfrm>
          <a:prstGeom prst="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10595" y="2492896"/>
            <a:ext cx="56886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Provide enticing areas for sharing books, sharing a wide range of books matching your child’s interests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Build small world play themed around child’s favourite stories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Link activities to stories you have read- when going to the park splash in the puddles and squelch in the mud ‘We’re going on a Bear hunt’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Point out print in the environment and talk about what is means- shop names, road signs, door numbers etc..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Explore character voices when sharing stories or add action songs to build excitement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ge result for thorpe hesley primary"/>
          <p:cNvPicPr/>
          <p:nvPr/>
        </p:nvPicPr>
        <p:blipFill>
          <a:blip r:embed="rId2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8453"/>
            <a:ext cx="6225792" cy="6401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380" y="0"/>
            <a:ext cx="2091639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33844"/>
            <a:ext cx="8280920" cy="1594456"/>
          </a:xfrm>
        </p:spPr>
        <p:txBody>
          <a:bodyPr>
            <a:normAutofit fontScale="40000" lnSpcReduction="20000"/>
          </a:bodyPr>
          <a:lstStyle/>
          <a:p>
            <a:r>
              <a:rPr lang="en-GB" sz="4800" dirty="0">
                <a:latin typeface="Sassoon Infant Std" panose="020B0503020103030203" pitchFamily="34" charset="0"/>
              </a:rPr>
              <a:t> </a:t>
            </a:r>
            <a:r>
              <a:rPr lang="en-GB" sz="9800" dirty="0">
                <a:solidFill>
                  <a:srgbClr val="FF0000"/>
                </a:solidFill>
                <a:latin typeface="SassoonPrimaryInfant" pitchFamily="2" charset="0"/>
              </a:rPr>
              <a:t>Early Years Curriculum</a:t>
            </a:r>
          </a:p>
          <a:p>
            <a:r>
              <a:rPr lang="en-GB" sz="9800" b="1" dirty="0">
                <a:latin typeface="SassoonPrimaryInfant" pitchFamily="2" charset="0"/>
              </a:rPr>
              <a:t>7 areas of learning and </a:t>
            </a:r>
          </a:p>
          <a:p>
            <a:r>
              <a:rPr lang="en-GB" sz="9800" b="1" dirty="0">
                <a:latin typeface="SassoonPrimaryInfant" pitchFamily="2" charset="0"/>
              </a:rPr>
              <a:t>development  </a:t>
            </a:r>
            <a:endParaRPr lang="en-GB" sz="9800" dirty="0">
              <a:latin typeface="SassoonPrimaryInfant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0" y="476672"/>
            <a:ext cx="10477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8331" y="2143698"/>
            <a:ext cx="6336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latin typeface="SassoonPrimaryInfant" pitchFamily="2" charset="0"/>
              </a:rPr>
              <a:t>PRIME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SassoonPrimaryInfant" pitchFamily="2" charset="0"/>
              </a:rPr>
              <a:t>Communication and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SassoonPrimaryInfant" pitchFamily="2" charset="0"/>
              </a:rPr>
              <a:t>Personal, Social and Emotional Development (PSED)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SassoonPrimaryInfant" pitchFamily="2" charset="0"/>
              </a:rPr>
              <a:t>Physical Development</a:t>
            </a:r>
          </a:p>
          <a:p>
            <a:endParaRPr lang="en-GB" sz="2400" dirty="0">
              <a:latin typeface="SassoonPrimaryInfant" pitchFamily="2" charset="0"/>
            </a:endParaRPr>
          </a:p>
          <a:p>
            <a:r>
              <a:rPr lang="en-GB" sz="2400" dirty="0">
                <a:solidFill>
                  <a:schemeClr val="accent4"/>
                </a:solidFill>
                <a:latin typeface="SassoonPrimaryInfant" pitchFamily="2" charset="0"/>
              </a:rPr>
              <a:t>SPECIFIC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assoonPrimaryInfant" pitchFamily="2" charset="0"/>
              </a:rPr>
              <a:t>Literacy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assoonPrimaryInfant" pitchFamily="2" charset="0"/>
              </a:rPr>
              <a:t>Mathematics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assoonPrimaryInfant" pitchFamily="2" charset="0"/>
              </a:rPr>
              <a:t>Understanding the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SassoonPrimaryInfant" pitchFamily="2" charset="0"/>
              </a:rPr>
              <a:t>Expressive Arts and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78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ge result for thorpe hesley primary"/>
          <p:cNvPicPr/>
          <p:nvPr/>
        </p:nvPicPr>
        <p:blipFill>
          <a:blip r:embed="rId2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8453"/>
            <a:ext cx="6225792" cy="6401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380" y="0"/>
            <a:ext cx="2091639" cy="68580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0180" y="330777"/>
            <a:ext cx="8280920" cy="1594456"/>
          </a:xfrm>
        </p:spPr>
        <p:txBody>
          <a:bodyPr>
            <a:normAutofit fontScale="40000" lnSpcReduction="20000"/>
          </a:bodyPr>
          <a:lstStyle/>
          <a:p>
            <a:r>
              <a:rPr lang="en-GB" sz="4800" dirty="0">
                <a:latin typeface="SassoonPrimaryInfant" pitchFamily="2" charset="0"/>
              </a:rPr>
              <a:t> </a:t>
            </a:r>
            <a:r>
              <a:rPr lang="en-GB" sz="9800" dirty="0">
                <a:solidFill>
                  <a:srgbClr val="FF0000"/>
                </a:solidFill>
                <a:latin typeface="SassoonPrimaryInfant" pitchFamily="2" charset="0"/>
              </a:rPr>
              <a:t>Early Years Curriculum</a:t>
            </a:r>
          </a:p>
          <a:p>
            <a:r>
              <a:rPr lang="en-GB" sz="9800" b="1" dirty="0">
                <a:latin typeface="SassoonPrimaryInfant" pitchFamily="2" charset="0"/>
              </a:rPr>
              <a:t>Characteristics of Effective </a:t>
            </a:r>
          </a:p>
          <a:p>
            <a:r>
              <a:rPr lang="en-GB" sz="9800" b="1" dirty="0">
                <a:latin typeface="SassoonPrimaryInfant" pitchFamily="2" charset="0"/>
              </a:rPr>
              <a:t>Learning</a:t>
            </a:r>
            <a:endParaRPr lang="en-GB" sz="9800" dirty="0">
              <a:latin typeface="SassoonPrimaryInfant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0" y="476672"/>
            <a:ext cx="10477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5556" y="2027556"/>
            <a:ext cx="662832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SassoonPrimaryInfant" pitchFamily="2" charset="0"/>
              </a:rPr>
              <a:t>3 Characteristics of effective teaching and learning are:</a:t>
            </a:r>
          </a:p>
          <a:p>
            <a:pPr algn="ctr"/>
            <a:endParaRPr lang="en-GB" sz="1200" dirty="0">
              <a:latin typeface="SassoonPrimaryInfant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F0000"/>
                </a:solidFill>
                <a:latin typeface="SassoonPrimaryInfant" pitchFamily="2" charset="0"/>
              </a:rPr>
              <a:t>Playing and exploring- </a:t>
            </a:r>
            <a:r>
              <a:rPr lang="en-GB" sz="2400" dirty="0">
                <a:latin typeface="SassoonPrimaryInfant" pitchFamily="2" charset="0"/>
              </a:rPr>
              <a:t>children investigate and experience things and ‘have a go’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6"/>
                </a:solidFill>
                <a:latin typeface="SassoonPrimaryInfant" pitchFamily="2" charset="0"/>
              </a:rPr>
              <a:t>Active learning- </a:t>
            </a:r>
            <a:r>
              <a:rPr lang="en-GB" sz="2400" dirty="0">
                <a:latin typeface="SassoonPrimaryInfant" pitchFamily="2" charset="0"/>
              </a:rPr>
              <a:t>children concentrate and keep on trying if they encounter difficulties, and enjoy achievements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accent5"/>
                </a:solidFill>
                <a:latin typeface="SassoonPrimaryInfant" pitchFamily="2" charset="0"/>
              </a:rPr>
              <a:t>Creating and thinking critically- </a:t>
            </a:r>
            <a:r>
              <a:rPr lang="en-GB" sz="2400" dirty="0">
                <a:latin typeface="SassoonPrimaryInfant" pitchFamily="2" charset="0"/>
              </a:rPr>
              <a:t>children have and develop their own ideas, make links between ideas, and develop strategies for doing things</a:t>
            </a:r>
          </a:p>
          <a:p>
            <a:endParaRPr lang="en-GB" sz="2400" dirty="0">
              <a:latin typeface="Sassoon Infant Std" panose="020B0503020103030203" pitchFamily="34" charset="0"/>
            </a:endParaRPr>
          </a:p>
          <a:p>
            <a:endParaRPr lang="en-GB" sz="2400" dirty="0">
              <a:latin typeface="Sassoon Infant Std" panose="020B0503020103030203" pitchFamily="34" charset="0"/>
            </a:endParaRPr>
          </a:p>
          <a:p>
            <a:endParaRPr lang="en-GB" sz="2400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627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ge result for thorpe hesley primary"/>
          <p:cNvPicPr/>
          <p:nvPr/>
        </p:nvPicPr>
        <p:blipFill>
          <a:blip r:embed="rId2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377" y="260648"/>
            <a:ext cx="6225792" cy="6401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380" y="0"/>
            <a:ext cx="2091639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7527" y="225002"/>
            <a:ext cx="7862365" cy="1594456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SassoonPrimaryInfant" pitchFamily="2" charset="0"/>
              </a:rPr>
              <a:t>   </a:t>
            </a:r>
            <a:r>
              <a:rPr lang="en-GB" sz="5700" b="1" dirty="0">
                <a:solidFill>
                  <a:srgbClr val="FF0000"/>
                </a:solidFill>
                <a:latin typeface="SassoonPrimaryInfant" pitchFamily="2" charset="0"/>
              </a:rPr>
              <a:t>Prime Area </a:t>
            </a:r>
          </a:p>
          <a:p>
            <a:r>
              <a:rPr lang="en-GB" sz="3900" b="1" dirty="0">
                <a:latin typeface="SassoonPrimaryInfant" pitchFamily="2" charset="0"/>
              </a:rPr>
              <a:t>Communication and Language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0" y="476672"/>
            <a:ext cx="10477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7"/>
          <p:cNvSpPr>
            <a:spLocks noGrp="1"/>
          </p:cNvSpPr>
          <p:nvPr>
            <p:ph type="ctrTitle"/>
          </p:nvPr>
        </p:nvSpPr>
        <p:spPr>
          <a:xfrm>
            <a:off x="2274683" y="5700294"/>
            <a:ext cx="6790623" cy="2315411"/>
          </a:xfrm>
        </p:spPr>
        <p:txBody>
          <a:bodyPr>
            <a:noAutofit/>
          </a:bodyPr>
          <a:lstStyle/>
          <a:p>
            <a:pPr algn="l"/>
            <a:r>
              <a:rPr lang="en-GB" sz="3200" dirty="0">
                <a:solidFill>
                  <a:srgbClr val="FF0000"/>
                </a:solidFill>
                <a:latin typeface="SassoonPrimaryInfant" pitchFamily="2" charset="0"/>
              </a:rPr>
              <a:t>* </a:t>
            </a:r>
            <a:r>
              <a:rPr lang="en-GB" sz="3200" dirty="0">
                <a:latin typeface="SassoonPrimaryInfant" pitchFamily="2" charset="0"/>
              </a:rPr>
              <a:t>Developing pretend play &amp; language</a:t>
            </a:r>
            <a:br>
              <a:rPr lang="en-GB" sz="3200" dirty="0">
                <a:solidFill>
                  <a:schemeClr val="tx1"/>
                </a:solidFill>
                <a:latin typeface="SassoonPrimaryInfant" pitchFamily="2" charset="0"/>
              </a:rPr>
            </a:br>
            <a:r>
              <a:rPr lang="en-GB" sz="3200" dirty="0">
                <a:solidFill>
                  <a:schemeClr val="accent1"/>
                </a:solidFill>
                <a:latin typeface="SassoonPrimaryInfant" pitchFamily="2" charset="0"/>
              </a:rPr>
              <a:t>*</a:t>
            </a:r>
            <a:r>
              <a:rPr lang="en-GB" sz="3200" dirty="0">
                <a:latin typeface="SassoonPrimaryInfant" pitchFamily="2" charset="0"/>
              </a:rPr>
              <a:t> Listen to simple stories and use  </a:t>
            </a:r>
            <a:br>
              <a:rPr lang="en-GB" sz="3200" dirty="0">
                <a:latin typeface="SassoonPrimaryInfant" pitchFamily="2" charset="0"/>
              </a:rPr>
            </a:br>
            <a:r>
              <a:rPr lang="en-GB" sz="3200" dirty="0">
                <a:latin typeface="SassoonPrimaryInfant" pitchFamily="2" charset="0"/>
              </a:rPr>
              <a:t>  pictures to develop understanding</a:t>
            </a:r>
            <a:br>
              <a:rPr lang="en-GB" sz="3200" dirty="0">
                <a:latin typeface="SassoonPrimaryInfant" pitchFamily="2" charset="0"/>
              </a:rPr>
            </a:br>
            <a:r>
              <a:rPr lang="en-GB" sz="3200" dirty="0">
                <a:solidFill>
                  <a:schemeClr val="accent4"/>
                </a:solidFill>
                <a:latin typeface="SassoonPrimaryInfant" pitchFamily="2" charset="0"/>
              </a:rPr>
              <a:t>* </a:t>
            </a:r>
            <a:r>
              <a:rPr lang="en-GB" sz="3200" dirty="0">
                <a:latin typeface="SassoonPrimaryInfant" pitchFamily="2" charset="0"/>
              </a:rPr>
              <a:t>Understand simple questions- who, </a:t>
            </a:r>
            <a:br>
              <a:rPr lang="en-GB" sz="3200" dirty="0">
                <a:latin typeface="SassoonPrimaryInfant" pitchFamily="2" charset="0"/>
              </a:rPr>
            </a:br>
            <a:r>
              <a:rPr lang="en-GB" sz="3200" dirty="0">
                <a:latin typeface="SassoonPrimaryInfant" pitchFamily="2" charset="0"/>
              </a:rPr>
              <a:t>  what, where </a:t>
            </a:r>
            <a:br>
              <a:rPr lang="en-GB" sz="3200" dirty="0">
                <a:latin typeface="Sassoon Infant Std" panose="020B0503020103030203" pitchFamily="34" charset="0"/>
              </a:rPr>
            </a:br>
            <a:r>
              <a:rPr lang="en-GB" sz="3200" dirty="0">
                <a:latin typeface="Sassoon Infant Std" panose="020B0503020103030203" pitchFamily="34" charset="0"/>
              </a:rPr>
              <a:t>   </a:t>
            </a:r>
            <a:br>
              <a:rPr lang="en-GB" sz="3600" dirty="0">
                <a:latin typeface="Sassoon Infant Std" panose="020B0503020103030203" pitchFamily="34" charset="0"/>
              </a:rPr>
            </a:br>
            <a:br>
              <a:rPr lang="en-GB" sz="3600" dirty="0">
                <a:latin typeface="Sassoon Infant Std" panose="020B0503020103030203" pitchFamily="34" charset="0"/>
              </a:rPr>
            </a:br>
            <a:endParaRPr lang="en-GB" sz="3600" dirty="0">
              <a:solidFill>
                <a:schemeClr val="tx1"/>
              </a:solidFill>
              <a:latin typeface="Sassoon Infant Std" panose="020B050302010303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D83C19-C80E-41DB-BF37-F8689A0A6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473" y="1819458"/>
            <a:ext cx="51816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14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ge result for thorpe hesley primary"/>
          <p:cNvPicPr/>
          <p:nvPr/>
        </p:nvPicPr>
        <p:blipFill>
          <a:blip r:embed="rId2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58" y="311073"/>
            <a:ext cx="6225792" cy="6401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380" y="0"/>
            <a:ext cx="2091639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09852"/>
            <a:ext cx="7862365" cy="1594456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Sassoon Infant Std" panose="020B0503020103030203" pitchFamily="34" charset="0"/>
              </a:rPr>
              <a:t>   </a:t>
            </a:r>
            <a:r>
              <a:rPr lang="en-GB" sz="5700" b="1" dirty="0">
                <a:solidFill>
                  <a:srgbClr val="FF0000"/>
                </a:solidFill>
                <a:latin typeface="SassoonPrimaryInfant" pitchFamily="2" charset="0"/>
              </a:rPr>
              <a:t>Prime Area </a:t>
            </a:r>
            <a:endParaRPr lang="en-GB" sz="1000" b="1" dirty="0">
              <a:solidFill>
                <a:srgbClr val="FF0000"/>
              </a:solidFill>
              <a:latin typeface="SassoonPrimaryInfant" pitchFamily="2" charset="0"/>
            </a:endParaRPr>
          </a:p>
          <a:p>
            <a:r>
              <a:rPr lang="en-GB" sz="3500" b="1" dirty="0">
                <a:latin typeface="SassoonPrimaryInfant" pitchFamily="2" charset="0"/>
              </a:rPr>
              <a:t>Communication and Language</a:t>
            </a:r>
          </a:p>
          <a:p>
            <a:endParaRPr lang="en-GB" dirty="0">
              <a:latin typeface="Comic Sans MS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0" y="476672"/>
            <a:ext cx="10477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2174" y="1737306"/>
            <a:ext cx="704498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SassoonPrimaryInfant" pitchFamily="2" charset="0"/>
              </a:rPr>
              <a:t>Ideas to support at home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00308" y="2214160"/>
            <a:ext cx="64087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Listen to lots of stories, songs and rhymes- create reading dens or special places to share your child’s favourite 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Encourage your child to join in with repetitive phrases in familiar stories- explore different voices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Develop questioning in your child’s daily routine- What will Mummy use to cut the bread?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Use lots of positional language when playing- put teddy under/on/behind the chair- where is teddy?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Give your child simple instructions to complete- hang up your coat, put your shoes in the cupboard please</a:t>
            </a:r>
            <a:endParaRPr lang="en-GB" sz="800" dirty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Recall experiences- yesterday we went to the park- what did we see? Who went down the slide?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Encourage your child to copy new words in their play- the elephant was enormous- can you say enormous? </a:t>
            </a:r>
          </a:p>
          <a:p>
            <a:endParaRPr lang="en-GB" dirty="0">
              <a:latin typeface="Sassoon Infant Std" panose="020B0503020103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Sassoon Infant Std" panose="020B0503020103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Sassoon Infant Std" panose="020B050302010303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Sassoon Infant Std" panose="020B0503020103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229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ge result for thorpe hesley primary"/>
          <p:cNvPicPr/>
          <p:nvPr/>
        </p:nvPicPr>
        <p:blipFill>
          <a:blip r:embed="rId2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377" y="260648"/>
            <a:ext cx="6225792" cy="6401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380" y="0"/>
            <a:ext cx="2091639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8995" y="133349"/>
            <a:ext cx="7862365" cy="1594456"/>
          </a:xfrm>
        </p:spPr>
        <p:txBody>
          <a:bodyPr>
            <a:normAutofit fontScale="85000" lnSpcReduction="20000"/>
          </a:bodyPr>
          <a:lstStyle/>
          <a:p>
            <a:r>
              <a:rPr lang="en-GB" sz="4800" dirty="0">
                <a:solidFill>
                  <a:schemeClr val="bg1"/>
                </a:solidFill>
                <a:latin typeface="SassoonPrimaryInfant" pitchFamily="2" charset="0"/>
              </a:rPr>
              <a:t>   </a:t>
            </a:r>
            <a:r>
              <a:rPr lang="en-GB" sz="5700" b="1" dirty="0">
                <a:solidFill>
                  <a:srgbClr val="FF0000"/>
                </a:solidFill>
                <a:latin typeface="SassoonPrimaryInfant" pitchFamily="2" charset="0"/>
              </a:rPr>
              <a:t>Prime Area </a:t>
            </a:r>
          </a:p>
          <a:p>
            <a:r>
              <a:rPr lang="en-GB" sz="4800" b="1" dirty="0">
                <a:latin typeface="SassoonPrimaryInfant" pitchFamily="2" charset="0"/>
              </a:rPr>
              <a:t>  PSED</a:t>
            </a:r>
          </a:p>
          <a:p>
            <a:r>
              <a:rPr lang="en-GB" sz="3100" b="1" dirty="0">
                <a:latin typeface="SassoonPrimaryInfant" pitchFamily="2" charset="0"/>
              </a:rPr>
              <a:t>Personal, Social &amp; Emotional Development</a:t>
            </a:r>
            <a:endParaRPr lang="en-GB" dirty="0">
              <a:latin typeface="SassoonPrimaryInfant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0" y="476672"/>
            <a:ext cx="10477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7"/>
          <p:cNvSpPr>
            <a:spLocks noGrp="1"/>
          </p:cNvSpPr>
          <p:nvPr>
            <p:ph type="ctrTitle"/>
          </p:nvPr>
        </p:nvSpPr>
        <p:spPr>
          <a:xfrm>
            <a:off x="2293563" y="5085184"/>
            <a:ext cx="7585000" cy="2315411"/>
          </a:xfrm>
        </p:spPr>
        <p:txBody>
          <a:bodyPr>
            <a:noAutofit/>
          </a:bodyPr>
          <a:lstStyle/>
          <a:p>
            <a:pPr algn="l"/>
            <a:r>
              <a:rPr lang="en-GB" sz="3200" dirty="0">
                <a:solidFill>
                  <a:srgbClr val="FF0000"/>
                </a:solidFill>
                <a:latin typeface="SassoonPrimaryInfant" pitchFamily="2" charset="0"/>
              </a:rPr>
              <a:t>*</a:t>
            </a:r>
            <a:r>
              <a:rPr lang="en-GB" sz="3200" dirty="0">
                <a:solidFill>
                  <a:schemeClr val="tx1"/>
                </a:solidFill>
                <a:latin typeface="SassoonPrimaryInfant" pitchFamily="2" charset="0"/>
              </a:rPr>
              <a:t> Making Friendships</a:t>
            </a:r>
            <a:br>
              <a:rPr lang="en-GB" sz="3200" dirty="0">
                <a:solidFill>
                  <a:schemeClr val="tx1"/>
                </a:solidFill>
                <a:latin typeface="SassoonPrimaryInfant" pitchFamily="2" charset="0"/>
              </a:rPr>
            </a:br>
            <a:r>
              <a:rPr lang="en-GB" sz="3200" dirty="0">
                <a:solidFill>
                  <a:schemeClr val="accent1"/>
                </a:solidFill>
                <a:latin typeface="SassoonPrimaryInfant" pitchFamily="2" charset="0"/>
              </a:rPr>
              <a:t>*</a:t>
            </a:r>
            <a:r>
              <a:rPr lang="en-GB" sz="3200" dirty="0">
                <a:latin typeface="SassoonPrimaryInfant" pitchFamily="2" charset="0"/>
              </a:rPr>
              <a:t> Taking turns in play</a:t>
            </a:r>
            <a:br>
              <a:rPr lang="en-GB" sz="3200" dirty="0">
                <a:latin typeface="SassoonPrimaryInfant" pitchFamily="2" charset="0"/>
              </a:rPr>
            </a:br>
            <a:r>
              <a:rPr lang="en-GB" sz="3200" dirty="0">
                <a:solidFill>
                  <a:schemeClr val="accent4"/>
                </a:solidFill>
                <a:latin typeface="SassoonPrimaryInfant" pitchFamily="2" charset="0"/>
              </a:rPr>
              <a:t>*</a:t>
            </a:r>
            <a:r>
              <a:rPr lang="en-GB" sz="3200" dirty="0">
                <a:latin typeface="SassoonPrimaryInfant" pitchFamily="2" charset="0"/>
              </a:rPr>
              <a:t> Talking about &amp; managing  </a:t>
            </a:r>
            <a:br>
              <a:rPr lang="en-GB" sz="3200" dirty="0">
                <a:latin typeface="SassoonPrimaryInfant" pitchFamily="2" charset="0"/>
              </a:rPr>
            </a:br>
            <a:r>
              <a:rPr lang="en-GB" sz="3200" dirty="0">
                <a:latin typeface="SassoonPrimaryInfant" pitchFamily="2" charset="0"/>
              </a:rPr>
              <a:t>   own emotions</a:t>
            </a:r>
            <a:br>
              <a:rPr lang="en-GB" sz="3200" dirty="0">
                <a:latin typeface="SassoonPrimaryInfant" pitchFamily="2" charset="0"/>
              </a:rPr>
            </a:br>
            <a:r>
              <a:rPr lang="en-GB" sz="3200" dirty="0">
                <a:solidFill>
                  <a:schemeClr val="accent6"/>
                </a:solidFill>
                <a:latin typeface="SassoonPrimaryInfant" pitchFamily="2" charset="0"/>
              </a:rPr>
              <a:t>*</a:t>
            </a:r>
            <a:r>
              <a:rPr lang="en-GB" sz="3200" dirty="0">
                <a:latin typeface="SassoonPrimaryInfant" pitchFamily="2" charset="0"/>
              </a:rPr>
              <a:t> Learn to use the toilet independently</a:t>
            </a:r>
            <a:br>
              <a:rPr lang="en-GB" sz="3600" dirty="0">
                <a:latin typeface="Sassoon Infant Std" panose="020B0503020103030203" pitchFamily="34" charset="0"/>
              </a:rPr>
            </a:br>
            <a:br>
              <a:rPr lang="en-GB" sz="3600" dirty="0">
                <a:latin typeface="Sassoon Infant Std" panose="020B0503020103030203" pitchFamily="34" charset="0"/>
              </a:rPr>
            </a:br>
            <a:endParaRPr lang="en-GB" sz="3600" dirty="0">
              <a:solidFill>
                <a:schemeClr val="tx1"/>
              </a:solidFill>
              <a:latin typeface="Sassoon Infant Std" panose="020B050302010303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EDBFCD-2EA2-4371-BA45-8DCE711047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r="21650"/>
          <a:stretch/>
        </p:blipFill>
        <p:spPr>
          <a:xfrm rot="5400000">
            <a:off x="963449" y="1828371"/>
            <a:ext cx="1952996" cy="2113662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D1AD81-6DA6-44A9-B81E-A5F8A7B480D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4" t="18897" r="21650"/>
          <a:stretch/>
        </p:blipFill>
        <p:spPr>
          <a:xfrm rot="5400000">
            <a:off x="6684461" y="1741007"/>
            <a:ext cx="1937601" cy="2217241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C5E88F-A662-4E93-91F9-FC916956871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" t="11151" r="5591" b="3801"/>
          <a:stretch/>
        </p:blipFill>
        <p:spPr>
          <a:xfrm>
            <a:off x="3394086" y="1880827"/>
            <a:ext cx="2808159" cy="1937601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1447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ge result for thorpe hesley primary"/>
          <p:cNvPicPr/>
          <p:nvPr/>
        </p:nvPicPr>
        <p:blipFill>
          <a:blip r:embed="rId2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58" y="283364"/>
            <a:ext cx="6137482" cy="6401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380" y="0"/>
            <a:ext cx="2091639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0161" y="261928"/>
            <a:ext cx="7862365" cy="1594456"/>
          </a:xfrm>
        </p:spPr>
        <p:txBody>
          <a:bodyPr>
            <a:normAutofit fontScale="85000" lnSpcReduction="20000"/>
          </a:bodyPr>
          <a:lstStyle/>
          <a:p>
            <a:r>
              <a:rPr lang="en-GB" sz="4800" dirty="0">
                <a:solidFill>
                  <a:schemeClr val="bg1"/>
                </a:solidFill>
                <a:latin typeface="Sassoon Infant Std" panose="020B0503020103030203" pitchFamily="34" charset="0"/>
              </a:rPr>
              <a:t>   </a:t>
            </a:r>
            <a:r>
              <a:rPr lang="en-GB" sz="5700" b="1" dirty="0">
                <a:solidFill>
                  <a:srgbClr val="FF0000"/>
                </a:solidFill>
                <a:latin typeface="SassoonPrimaryInfant" pitchFamily="2" charset="0"/>
              </a:rPr>
              <a:t>Prime Area </a:t>
            </a:r>
          </a:p>
          <a:p>
            <a:r>
              <a:rPr lang="en-GB" sz="4800" b="1" dirty="0">
                <a:latin typeface="SassoonPrimaryInfant" pitchFamily="2" charset="0"/>
              </a:rPr>
              <a:t>  PSED</a:t>
            </a:r>
          </a:p>
          <a:p>
            <a:r>
              <a:rPr lang="en-GB" sz="3100" b="1" dirty="0">
                <a:latin typeface="SassoonPrimaryInfant" pitchFamily="2" charset="0"/>
              </a:rPr>
              <a:t>Personal, Social &amp; Emotional Development</a:t>
            </a:r>
            <a:endParaRPr lang="en-GB" sz="1300" dirty="0">
              <a:latin typeface="SassoonPrimaryInfant" pitchFamily="2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27" y="116632"/>
            <a:ext cx="10477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2174" y="1737306"/>
            <a:ext cx="704498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SassoonPrimaryInfant" pitchFamily="2" charset="0"/>
              </a:rPr>
              <a:t>Ideas to support at home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760" y="2348880"/>
            <a:ext cx="64087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Give opportunities for your child to make their own choices in their play, adult develop children’s play ideas</a:t>
            </a:r>
          </a:p>
          <a:p>
            <a:endParaRPr lang="en-GB" dirty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Develop turn taking in play or within daily routines- my turn your turn- adult to give lots of praise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Build times during the day when your child needs to wait for your attention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Discuss feelings and emotions- encourage your child to talk about how they feel. Make feelings faces in the mirror- discuss times when you feel sad, happy angry etc..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Talk about how behaviour/words can upset others</a:t>
            </a:r>
          </a:p>
        </p:txBody>
      </p:sp>
    </p:spTree>
    <p:extLst>
      <p:ext uri="{BB962C8B-B14F-4D97-AF65-F5344CB8AC3E}">
        <p14:creationId xmlns:p14="http://schemas.microsoft.com/office/powerpoint/2010/main" val="4264206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ge result for thorpe hesley primary"/>
          <p:cNvPicPr/>
          <p:nvPr/>
        </p:nvPicPr>
        <p:blipFill>
          <a:blip r:embed="rId2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377" y="260648"/>
            <a:ext cx="6225792" cy="6401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380" y="0"/>
            <a:ext cx="2091639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1635" y="241875"/>
            <a:ext cx="7862365" cy="1594456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Sassoon Infant Std" panose="020B0503020103030203" pitchFamily="34" charset="0"/>
              </a:rPr>
              <a:t>   </a:t>
            </a:r>
            <a:r>
              <a:rPr lang="en-GB" sz="5700" b="1" dirty="0">
                <a:solidFill>
                  <a:srgbClr val="FF0000"/>
                </a:solidFill>
                <a:latin typeface="SassoonPrimaryInfant" pitchFamily="2" charset="0"/>
              </a:rPr>
              <a:t>Prime Area </a:t>
            </a:r>
          </a:p>
          <a:p>
            <a:r>
              <a:rPr lang="en-GB" sz="3900" b="1" dirty="0">
                <a:latin typeface="SassoonPrimaryInfant" pitchFamily="2" charset="0"/>
              </a:rPr>
              <a:t>Physical Development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0" y="476672"/>
            <a:ext cx="10477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7"/>
          <p:cNvSpPr>
            <a:spLocks noGrp="1"/>
          </p:cNvSpPr>
          <p:nvPr>
            <p:ph type="ctrTitle"/>
          </p:nvPr>
        </p:nvSpPr>
        <p:spPr>
          <a:xfrm>
            <a:off x="2274682" y="5786114"/>
            <a:ext cx="6790623" cy="2315411"/>
          </a:xfrm>
        </p:spPr>
        <p:txBody>
          <a:bodyPr>
            <a:noAutofit/>
          </a:bodyPr>
          <a:lstStyle/>
          <a:p>
            <a:pPr algn="l"/>
            <a:r>
              <a:rPr lang="en-GB" sz="3000" dirty="0">
                <a:solidFill>
                  <a:srgbClr val="FF0000"/>
                </a:solidFill>
                <a:latin typeface="SassoonPrimaryInfant" pitchFamily="2" charset="0"/>
              </a:rPr>
              <a:t>* </a:t>
            </a:r>
            <a:r>
              <a:rPr lang="en-GB" sz="3000" dirty="0">
                <a:latin typeface="SassoonPrimaryInfant" pitchFamily="2" charset="0"/>
              </a:rPr>
              <a:t>Use large &amp; small motor movements</a:t>
            </a:r>
            <a:br>
              <a:rPr lang="en-GB" sz="3000" dirty="0">
                <a:solidFill>
                  <a:schemeClr val="tx1"/>
                </a:solidFill>
                <a:latin typeface="SassoonPrimaryInfant" pitchFamily="2" charset="0"/>
              </a:rPr>
            </a:br>
            <a:r>
              <a:rPr lang="en-GB" sz="3000" dirty="0">
                <a:solidFill>
                  <a:schemeClr val="accent1"/>
                </a:solidFill>
                <a:latin typeface="SassoonPrimaryInfant" pitchFamily="2" charset="0"/>
              </a:rPr>
              <a:t>*</a:t>
            </a:r>
            <a:r>
              <a:rPr lang="en-GB" sz="3000" dirty="0">
                <a:latin typeface="SassoonPrimaryInfant" pitchFamily="2" charset="0"/>
              </a:rPr>
              <a:t> Explore different materials &amp; tools</a:t>
            </a:r>
            <a:br>
              <a:rPr lang="en-GB" sz="3000" dirty="0">
                <a:latin typeface="SassoonPrimaryInfant" pitchFamily="2" charset="0"/>
              </a:rPr>
            </a:br>
            <a:r>
              <a:rPr lang="en-GB" sz="3000" dirty="0">
                <a:solidFill>
                  <a:schemeClr val="accent4"/>
                </a:solidFill>
                <a:latin typeface="SassoonPrimaryInfant" pitchFamily="2" charset="0"/>
              </a:rPr>
              <a:t>* </a:t>
            </a:r>
            <a:r>
              <a:rPr lang="en-GB" sz="3000" dirty="0">
                <a:latin typeface="SassoonPrimaryInfant" pitchFamily="2" charset="0"/>
              </a:rPr>
              <a:t>Develop manipulation &amp; control-  </a:t>
            </a:r>
            <a:br>
              <a:rPr lang="en-GB" sz="3000" dirty="0">
                <a:latin typeface="SassoonPrimaryInfant" pitchFamily="2" charset="0"/>
              </a:rPr>
            </a:br>
            <a:r>
              <a:rPr lang="en-GB" sz="3000" dirty="0">
                <a:latin typeface="SassoonPrimaryInfant" pitchFamily="2" charset="0"/>
              </a:rPr>
              <a:t>  tearing paper, mark making, </a:t>
            </a:r>
            <a:br>
              <a:rPr lang="en-GB" sz="3000" dirty="0">
                <a:latin typeface="SassoonPrimaryInfant" pitchFamily="2" charset="0"/>
              </a:rPr>
            </a:br>
            <a:r>
              <a:rPr lang="en-GB" sz="3000" dirty="0">
                <a:latin typeface="SassoonPrimaryInfant" pitchFamily="2" charset="0"/>
              </a:rPr>
              <a:t>  playdough</a:t>
            </a:r>
            <a:br>
              <a:rPr lang="en-GB" sz="3000" dirty="0">
                <a:latin typeface="SassoonPrimaryInfant" pitchFamily="2" charset="0"/>
              </a:rPr>
            </a:br>
            <a:r>
              <a:rPr lang="en-GB" sz="3000" dirty="0">
                <a:solidFill>
                  <a:schemeClr val="accent6"/>
                </a:solidFill>
                <a:latin typeface="SassoonPrimaryInfant" pitchFamily="2" charset="0"/>
              </a:rPr>
              <a:t>*</a:t>
            </a:r>
            <a:r>
              <a:rPr lang="en-GB" sz="3000" dirty="0">
                <a:latin typeface="SassoonPrimaryInfant" pitchFamily="2" charset="0"/>
              </a:rPr>
              <a:t> Dressing &amp; undressing- buttons/zips</a:t>
            </a:r>
            <a:br>
              <a:rPr lang="en-GB" sz="3200" dirty="0">
                <a:latin typeface="Sassoon Infant Std" panose="020B0503020103030203" pitchFamily="34" charset="0"/>
              </a:rPr>
            </a:br>
            <a:r>
              <a:rPr lang="en-GB" sz="3200" dirty="0">
                <a:latin typeface="Sassoon Infant Std" panose="020B0503020103030203" pitchFamily="34" charset="0"/>
              </a:rPr>
              <a:t>   </a:t>
            </a:r>
            <a:br>
              <a:rPr lang="en-GB" sz="3600" dirty="0">
                <a:latin typeface="Sassoon Infant Std" panose="020B0503020103030203" pitchFamily="34" charset="0"/>
              </a:rPr>
            </a:br>
            <a:br>
              <a:rPr lang="en-GB" sz="3600" dirty="0">
                <a:latin typeface="Sassoon Infant Std" panose="020B0503020103030203" pitchFamily="34" charset="0"/>
              </a:rPr>
            </a:br>
            <a:endParaRPr lang="en-GB" sz="3600" dirty="0">
              <a:solidFill>
                <a:schemeClr val="tx1"/>
              </a:solidFill>
              <a:latin typeface="Sassoon Infant Std" panose="020B050302010303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0C3A9A-AE51-49DF-B3C3-E48FF3E9D1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3" t="2401" r="6951" b="5335"/>
          <a:stretch/>
        </p:blipFill>
        <p:spPr>
          <a:xfrm rot="5400000">
            <a:off x="2417497" y="1915647"/>
            <a:ext cx="1896619" cy="2091639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5E1739-BF6F-4D09-8C3C-ACD27A2544B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t="5336" r="3801" b="11716"/>
          <a:stretch/>
        </p:blipFill>
        <p:spPr>
          <a:xfrm rot="5400000">
            <a:off x="4619280" y="2034399"/>
            <a:ext cx="2080096" cy="1711727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DCD229-F0CA-46E3-8C75-5A42F4BAD38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8" t="5336" r="14203" b="6865"/>
          <a:stretch/>
        </p:blipFill>
        <p:spPr>
          <a:xfrm rot="5400000">
            <a:off x="6792692" y="1985884"/>
            <a:ext cx="2051315" cy="1779979"/>
          </a:xfrm>
          <a:prstGeom prst="rect">
            <a:avLst/>
          </a:prstGeom>
          <a:ln w="127000" cap="sq">
            <a:solidFill>
              <a:srgbClr val="00B05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492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ge result for thorpe hesley primary"/>
          <p:cNvPicPr/>
          <p:nvPr/>
        </p:nvPicPr>
        <p:blipFill>
          <a:blip r:embed="rId2" cstate="print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958" y="283364"/>
            <a:ext cx="6137482" cy="640109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7380" y="0"/>
            <a:ext cx="2091639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309852"/>
            <a:ext cx="7862365" cy="1594456"/>
          </a:xfrm>
        </p:spPr>
        <p:txBody>
          <a:bodyPr>
            <a:normAutofit lnSpcReduction="10000"/>
          </a:bodyPr>
          <a:lstStyle/>
          <a:p>
            <a:r>
              <a:rPr lang="en-GB" sz="4800" dirty="0">
                <a:solidFill>
                  <a:schemeClr val="bg1"/>
                </a:solidFill>
                <a:latin typeface="Sassoon Infant Std" panose="020B0503020103030203" pitchFamily="34" charset="0"/>
              </a:rPr>
              <a:t>   </a:t>
            </a:r>
            <a:r>
              <a:rPr lang="en-GB" sz="5700" b="1" dirty="0">
                <a:solidFill>
                  <a:srgbClr val="FF0000"/>
                </a:solidFill>
                <a:latin typeface="SassoonPrimaryInfant" pitchFamily="2" charset="0"/>
              </a:rPr>
              <a:t>Prime Area </a:t>
            </a:r>
          </a:p>
          <a:p>
            <a:r>
              <a:rPr lang="en-GB" sz="4800" b="1" dirty="0">
                <a:latin typeface="SassoonPrimaryInfant" pitchFamily="2" charset="0"/>
              </a:rPr>
              <a:t>  </a:t>
            </a:r>
            <a:r>
              <a:rPr lang="en-GB" sz="4000" b="1" dirty="0">
                <a:latin typeface="SassoonPrimaryInfant" pitchFamily="2" charset="0"/>
              </a:rPr>
              <a:t>Physical Development  </a:t>
            </a:r>
          </a:p>
          <a:p>
            <a:endParaRPr lang="en-GB" sz="4800" b="1" dirty="0">
              <a:latin typeface="Sassoon Infant Std" panose="020B0503020103030203" pitchFamily="34" charset="0"/>
            </a:endParaRPr>
          </a:p>
          <a:p>
            <a:endParaRPr lang="en-GB" dirty="0">
              <a:latin typeface="Comic Sans MS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50" y="476672"/>
            <a:ext cx="10477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2174" y="1737306"/>
            <a:ext cx="704498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SassoonPrimaryInfant" pitchFamily="2" charset="0"/>
              </a:rPr>
              <a:t>Ideas to support at home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9667" y="2213178"/>
            <a:ext cx="640871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Make an obstacle course to encourage your child to move in different ways- climbing up and off objects- balancing, jumping, skipping and stopping on command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800" dirty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Encourage your child to push along on scooter or peddle bikes/ride balance bikes around obstacles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Use a variety of large and small motor movements –</a:t>
            </a:r>
          </a:p>
          <a:p>
            <a:r>
              <a:rPr lang="en-GB" dirty="0">
                <a:latin typeface="SassoonPrimaryInfant" pitchFamily="2" charset="0"/>
              </a:rPr>
              <a:t>Sweeping up</a:t>
            </a:r>
          </a:p>
          <a:p>
            <a:r>
              <a:rPr lang="en-GB" dirty="0">
                <a:latin typeface="SassoonPrimaryInfant" pitchFamily="2" charset="0"/>
              </a:rPr>
              <a:t>Washing windows- using anticlockwise movements</a:t>
            </a:r>
          </a:p>
          <a:p>
            <a:r>
              <a:rPr lang="en-GB" dirty="0">
                <a:latin typeface="SassoonPrimaryInfant" pitchFamily="2" charset="0"/>
              </a:rPr>
              <a:t>Flappers (tea towels) to music</a:t>
            </a:r>
          </a:p>
          <a:p>
            <a:r>
              <a:rPr lang="en-GB" dirty="0">
                <a:latin typeface="SassoonPrimaryInfant" pitchFamily="2" charset="0"/>
              </a:rPr>
              <a:t>Tearing paper/envelopes- to support bilateral movements</a:t>
            </a:r>
          </a:p>
          <a:p>
            <a:r>
              <a:rPr lang="en-GB" dirty="0">
                <a:latin typeface="SassoonPrimaryInfant" pitchFamily="2" charset="0"/>
              </a:rPr>
              <a:t>Pincer grip- picking up small objects thumb and finger/tweezers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SassoonPrimaryInfant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SassoonPrimaryInfant" pitchFamily="2" charset="0"/>
              </a:rPr>
              <a:t>Explore lots of early mark making- patterns in shaving foam, chalk outdoors, water and big brushes/rollers/playdough</a:t>
            </a:r>
          </a:p>
        </p:txBody>
      </p:sp>
    </p:spTree>
    <p:extLst>
      <p:ext uri="{BB962C8B-B14F-4D97-AF65-F5344CB8AC3E}">
        <p14:creationId xmlns:p14="http://schemas.microsoft.com/office/powerpoint/2010/main" val="4264843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3485</TotalTime>
  <Words>734</Words>
  <Application>Microsoft Office PowerPoint</Application>
  <PresentationFormat>On-screen Show (4:3)</PresentationFormat>
  <Paragraphs>93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Sassoon Infant Std</vt:lpstr>
      <vt:lpstr>SassoonPrimaryInfant</vt:lpstr>
      <vt:lpstr>Office Theme</vt:lpstr>
      <vt:lpstr>Guidance to your child’s learning and development in the early years foundation stage</vt:lpstr>
      <vt:lpstr>PowerPoint Presentation</vt:lpstr>
      <vt:lpstr>PowerPoint Presentation</vt:lpstr>
      <vt:lpstr>* Developing pretend play &amp; language * Listen to simple stories and use     pictures to develop understanding * Understand simple questions- who,    what, where       </vt:lpstr>
      <vt:lpstr>PowerPoint Presentation</vt:lpstr>
      <vt:lpstr>* Making Friendships * Taking turns in play * Talking about &amp; managing      own emotions * Learn to use the toilet independently  </vt:lpstr>
      <vt:lpstr>PowerPoint Presentation</vt:lpstr>
      <vt:lpstr>* Use large &amp; small motor movements * Explore different materials &amp; tools * Develop manipulation &amp; control-     tearing paper, mark making,    playdough * Dressing &amp; undressing- buttons/zips     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to expect when? There are seven areas of development</dc:title>
  <dc:creator>Jess</dc:creator>
  <cp:lastModifiedBy>Donna Oakley</cp:lastModifiedBy>
  <cp:revision>52</cp:revision>
  <dcterms:created xsi:type="dcterms:W3CDTF">2016-10-16T20:03:40Z</dcterms:created>
  <dcterms:modified xsi:type="dcterms:W3CDTF">2024-09-30T19:35:13Z</dcterms:modified>
</cp:coreProperties>
</file>