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906000" cy="6858000" type="A4"/>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78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3098526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38778108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1307248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27911734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1614661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26821740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763216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26624043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4194469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35252552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DCCB9CE3-0757-45F7-BD4E-260CD59D443A}" type="datetimeFigureOut">
              <a:rPr lang="en-GB" smtClean="0"/>
              <a:t>24/01/2025</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5EA5241D-A62F-4C4F-A34A-418D120A35BB}" type="slidenum">
              <a:rPr lang="en-GB" smtClean="0"/>
              <a:t>‹#›</a:t>
            </a:fld>
            <a:endParaRPr lang="en-GB" dirty="0"/>
          </a:p>
        </p:txBody>
      </p:sp>
    </p:spTree>
    <p:extLst>
      <p:ext uri="{BB962C8B-B14F-4D97-AF65-F5344CB8AC3E}">
        <p14:creationId xmlns:p14="http://schemas.microsoft.com/office/powerpoint/2010/main" val="53218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CCB9CE3-0757-45F7-BD4E-260CD59D443A}" type="datetimeFigureOut">
              <a:rPr lang="en-GB" smtClean="0"/>
              <a:t>24/01/2025</a:t>
            </a:fld>
            <a:endParaRPr lang="en-GB" dirty="0"/>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A5241D-A62F-4C4F-A34A-418D120A35BB}" type="slidenum">
              <a:rPr lang="en-GB" smtClean="0"/>
              <a:t>‹#›</a:t>
            </a:fld>
            <a:endParaRPr lang="en-GB" dirty="0"/>
          </a:p>
        </p:txBody>
      </p:sp>
    </p:spTree>
    <p:extLst>
      <p:ext uri="{BB962C8B-B14F-4D97-AF65-F5344CB8AC3E}">
        <p14:creationId xmlns:p14="http://schemas.microsoft.com/office/powerpoint/2010/main" val="24728215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46733" y="43620"/>
            <a:ext cx="2648436" cy="815608"/>
          </a:xfrm>
          <a:prstGeom prst="rect">
            <a:avLst/>
          </a:prstGeom>
          <a:noFill/>
        </p:spPr>
        <p:txBody>
          <a:bodyPr wrap="square" rtlCol="0">
            <a:spAutoFit/>
          </a:bodyPr>
          <a:lstStyle/>
          <a:p>
            <a:pPr algn="ctr"/>
            <a:r>
              <a:rPr lang="en-US" sz="1600" dirty="0"/>
              <a:t>Year 4’s Spring Term Topic is…</a:t>
            </a:r>
          </a:p>
          <a:p>
            <a:pPr algn="ctr"/>
            <a:endParaRPr lang="en-GB" sz="700" dirty="0"/>
          </a:p>
          <a:p>
            <a:pPr algn="ctr"/>
            <a:r>
              <a:rPr lang="en-GB" sz="2400" dirty="0"/>
              <a:t>Jammin’ in Jamaica</a:t>
            </a:r>
          </a:p>
        </p:txBody>
      </p:sp>
      <p:sp>
        <p:nvSpPr>
          <p:cNvPr id="5" name="Rectangle 4"/>
          <p:cNvSpPr/>
          <p:nvPr/>
        </p:nvSpPr>
        <p:spPr>
          <a:xfrm>
            <a:off x="20964" y="1046700"/>
            <a:ext cx="4953000" cy="4524315"/>
          </a:xfrm>
          <a:prstGeom prst="rect">
            <a:avLst/>
          </a:prstGeom>
        </p:spPr>
        <p:txBody>
          <a:bodyPr>
            <a:spAutoFit/>
          </a:bodyPr>
          <a:lstStyle/>
          <a:p>
            <a:r>
              <a:rPr lang="en-GB" sz="1400" b="1" dirty="0"/>
              <a:t>Our Topic		</a:t>
            </a:r>
          </a:p>
          <a:p>
            <a:r>
              <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rPr>
              <a:t>During the spring term, our Year 4 topic will be based on Jamaica. We will be learning about this fascinating country as part of our Multicultural half term and making comparisons between Jamaica and the UK. We will be ending the topic with a Jamaica Day – where the children will be participating in various Jamaican inspired activities. </a:t>
            </a:r>
          </a:p>
          <a:p>
            <a:r>
              <a:rPr lang="en-GB" sz="1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Homework</a:t>
            </a:r>
          </a:p>
          <a:p>
            <a:r>
              <a:rPr lang="en-GB" sz="1200" dirty="0"/>
              <a:t>In Year 4 we have high expectations with homework and expect it to be handed in on time and to a high standard. Children in Year 4 will get:</a:t>
            </a:r>
          </a:p>
          <a:p>
            <a:endParaRPr lang="en-GB" sz="600" dirty="0"/>
          </a:p>
          <a:p>
            <a:pPr marL="171450" indent="-171450">
              <a:buFont typeface="Arial" panose="020B0604020202020204" pitchFamily="34" charset="0"/>
              <a:buChar char="•"/>
            </a:pPr>
            <a:r>
              <a:rPr lang="en-GB" sz="1200" dirty="0"/>
              <a:t>Regular home-reading. At least three times a week. Teachers will regularly check home school diaries and value an adult’s comment in there.</a:t>
            </a:r>
          </a:p>
          <a:p>
            <a:pPr marL="171450" indent="-171450">
              <a:buFont typeface="Arial" panose="020B0604020202020204" pitchFamily="34" charset="0"/>
              <a:buChar char="•"/>
            </a:pPr>
            <a:r>
              <a:rPr lang="en-GB" sz="1200" dirty="0"/>
              <a:t>Weekly spellings given out on a Friday to be practised for the following Friday. </a:t>
            </a:r>
          </a:p>
          <a:p>
            <a:pPr marL="171450" indent="-171450">
              <a:buFont typeface="Arial" panose="020B0604020202020204" pitchFamily="34" charset="0"/>
              <a:buChar char="•"/>
            </a:pPr>
            <a:r>
              <a:rPr lang="en-GB" sz="1200" dirty="0"/>
              <a:t>A weekly Doodle English or maths activity. This will be due in each Friday.</a:t>
            </a:r>
          </a:p>
          <a:p>
            <a:pPr marL="171450" indent="-171450">
              <a:buFont typeface="Arial" panose="020B0604020202020204" pitchFamily="34" charset="0"/>
              <a:buChar char="•"/>
            </a:pPr>
            <a:r>
              <a:rPr lang="en-GB" sz="1200" dirty="0"/>
              <a:t> In addition to this, children can complete a piece of creative homework per term (see below) if they wish. </a:t>
            </a:r>
          </a:p>
          <a:p>
            <a:pPr marL="171450" indent="-171450">
              <a:buFont typeface="Arial" panose="020B0604020202020204" pitchFamily="34" charset="0"/>
              <a:buChar char="•"/>
            </a:pPr>
            <a:r>
              <a:rPr lang="en-GB" sz="1200" dirty="0"/>
              <a:t>All children also have their own log-ins for TT Rockstars which is a great resource for practising times tables.</a:t>
            </a:r>
          </a:p>
          <a:p>
            <a:r>
              <a:rPr lang="en-GB" sz="14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PE</a:t>
            </a:r>
          </a:p>
          <a:p>
            <a:r>
              <a:rPr lang="en-GB" sz="1200" dirty="0"/>
              <a:t>We ask that children have their full P.E kit in school </a:t>
            </a:r>
            <a:r>
              <a:rPr lang="en-GB" sz="1200" b="1" u="sng" dirty="0"/>
              <a:t>at all times </a:t>
            </a:r>
            <a:r>
              <a:rPr lang="en-GB" sz="1200" dirty="0"/>
              <a:t>and only take them home at weekends and holidays.</a:t>
            </a:r>
            <a:endParaRPr lang="en-GB" sz="6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a:p>
            <a:endParaRPr lang="en-GB" sz="1200" dirty="0"/>
          </a:p>
          <a:p>
            <a:endParaRPr lang="en-GB" sz="1200" dirty="0">
              <a:solidFill>
                <a:srgbClr val="000000"/>
              </a:solidFill>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535374592"/>
              </p:ext>
            </p:extLst>
          </p:nvPr>
        </p:nvGraphicFramePr>
        <p:xfrm>
          <a:off x="5091312" y="502276"/>
          <a:ext cx="4598195" cy="6205380"/>
        </p:xfrm>
        <a:graphic>
          <a:graphicData uri="http://schemas.openxmlformats.org/drawingml/2006/table">
            <a:tbl>
              <a:tblPr firstRow="1" bandRow="1">
                <a:tableStyleId>{5940675A-B579-460E-94D1-54222C63F5DA}</a:tableStyleId>
              </a:tblPr>
              <a:tblGrid>
                <a:gridCol w="737631">
                  <a:extLst>
                    <a:ext uri="{9D8B030D-6E8A-4147-A177-3AD203B41FA5}">
                      <a16:colId xmlns:a16="http://schemas.microsoft.com/office/drawing/2014/main" val="426153223"/>
                    </a:ext>
                  </a:extLst>
                </a:gridCol>
                <a:gridCol w="3860564">
                  <a:extLst>
                    <a:ext uri="{9D8B030D-6E8A-4147-A177-3AD203B41FA5}">
                      <a16:colId xmlns:a16="http://schemas.microsoft.com/office/drawing/2014/main" val="2315174273"/>
                    </a:ext>
                  </a:extLst>
                </a:gridCol>
              </a:tblGrid>
              <a:tr h="778973">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Science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r>
                        <a:rPr lang="en-GB" sz="1200" dirty="0">
                          <a:solidFill>
                            <a:srgbClr val="000000"/>
                          </a:solidFill>
                          <a:effectLst/>
                          <a:latin typeface="+mn-lt"/>
                          <a:ea typeface="Calibri" panose="020F0502020204030204" pitchFamily="34" charset="0"/>
                          <a:cs typeface="Times New Roman" panose="02020603050405020304" pitchFamily="18" charset="0"/>
                        </a:rPr>
                        <a:t>In Science,  we will learning about animals including humans including learning about the digestive system and food chains. We will be also learning about living things and their habitats. </a:t>
                      </a:r>
                      <a:endParaRPr lang="en-US" sz="1200" dirty="0">
                        <a:latin typeface="+mn-lt"/>
                      </a:endParaRPr>
                    </a:p>
                  </a:txBody>
                  <a:tcPr marL="68580" marR="68580" marT="0" marB="0"/>
                </a:tc>
                <a:extLst>
                  <a:ext uri="{0D108BD9-81ED-4DB2-BD59-A6C34878D82A}">
                    <a16:rowId xmlns:a16="http://schemas.microsoft.com/office/drawing/2014/main" val="3222877228"/>
                  </a:ext>
                </a:extLst>
              </a:tr>
              <a:tr h="658746">
                <a:tc>
                  <a:txBody>
                    <a:bodyPr/>
                    <a:lstStyle/>
                    <a:p>
                      <a:pPr>
                        <a:lnSpc>
                          <a:spcPct val="115000"/>
                        </a:lnSpc>
                        <a:spcAft>
                          <a:spcPts val="0"/>
                        </a:spcAft>
                      </a:pPr>
                      <a:r>
                        <a:rPr lang="en-GB"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History</a:t>
                      </a: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200" kern="1200" dirty="0">
                          <a:solidFill>
                            <a:schemeClr val="tx1"/>
                          </a:solidFill>
                          <a:effectLst/>
                          <a:latin typeface="+mn-lt"/>
                          <a:ea typeface="+mn-ea"/>
                          <a:cs typeface="+mn-cs"/>
                        </a:rPr>
                        <a:t>Children will look at the</a:t>
                      </a:r>
                      <a:r>
                        <a:rPr lang="en-GB" sz="1200" kern="1200" baseline="0" dirty="0">
                          <a:solidFill>
                            <a:schemeClr val="tx1"/>
                          </a:solidFill>
                          <a:effectLst/>
                          <a:latin typeface="+mn-lt"/>
                          <a:ea typeface="+mn-ea"/>
                          <a:cs typeface="+mn-cs"/>
                        </a:rPr>
                        <a:t> Jamaican community within the UK, e.g. music, carnival, food and famous people. </a:t>
                      </a:r>
                      <a:r>
                        <a:rPr lang="en-GB" sz="1200" kern="1200" dirty="0">
                          <a:solidFill>
                            <a:schemeClr val="tx1"/>
                          </a:solidFill>
                          <a:effectLst/>
                          <a:latin typeface="+mn-lt"/>
                          <a:ea typeface="+mn-ea"/>
                          <a:cs typeface="+mn-cs"/>
                        </a:rPr>
                        <a:t> They will also </a:t>
                      </a:r>
                      <a:r>
                        <a:rPr lang="en-GB" sz="1200" kern="1200" baseline="0" dirty="0">
                          <a:solidFill>
                            <a:schemeClr val="tx1"/>
                          </a:solidFill>
                          <a:effectLst/>
                          <a:latin typeface="+mn-lt"/>
                          <a:ea typeface="+mn-ea"/>
                          <a:cs typeface="+mn-cs"/>
                        </a:rPr>
                        <a:t>learn about</a:t>
                      </a:r>
                      <a:r>
                        <a:rPr lang="en-GB" sz="1200" kern="1200" dirty="0">
                          <a:solidFill>
                            <a:schemeClr val="tx1"/>
                          </a:solidFill>
                          <a:effectLst/>
                          <a:latin typeface="+mn-lt"/>
                          <a:ea typeface="+mn-ea"/>
                          <a:cs typeface="+mn-cs"/>
                        </a:rPr>
                        <a:t> the Windrush generation.</a:t>
                      </a:r>
                    </a:p>
                  </a:txBody>
                  <a:tcPr marL="68580" marR="68580" marT="0" marB="0"/>
                </a:tc>
                <a:extLst>
                  <a:ext uri="{0D108BD9-81ED-4DB2-BD59-A6C34878D82A}">
                    <a16:rowId xmlns:a16="http://schemas.microsoft.com/office/drawing/2014/main" val="2888120749"/>
                  </a:ext>
                </a:extLst>
              </a:tr>
              <a:tr h="434791">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Geography</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In Geography,</a:t>
                      </a:r>
                      <a:r>
                        <a:rPr lang="en-GB" sz="1200" baseline="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en-GB" sz="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we will be looking at modern day Jamaica and how this compares to the UK as well as focusing on the physical and human characteristics </a:t>
                      </a:r>
                      <a:r>
                        <a:rPr lang="en-GB" sz="1200">
                          <a:solidFill>
                            <a:schemeClr val="tx1"/>
                          </a:solidFill>
                          <a:effectLst/>
                          <a:latin typeface="Calibri" panose="020F0502020204030204" pitchFamily="34" charset="0"/>
                          <a:ea typeface="Calibri" panose="020F0502020204030204" pitchFamily="34" charset="0"/>
                          <a:cs typeface="Arial" panose="020B0604020202020204" pitchFamily="34" charset="0"/>
                        </a:rPr>
                        <a:t>of Jamaica. </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73100817"/>
                  </a:ext>
                </a:extLst>
              </a:tr>
              <a:tr h="434791">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Art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In Art,</a:t>
                      </a:r>
                      <a:r>
                        <a:rPr lang="en-GB" sz="1200" baseline="0" dirty="0">
                          <a:solidFill>
                            <a:schemeClr val="tx1"/>
                          </a:solidFill>
                          <a:effectLst/>
                          <a:latin typeface="Calibri" panose="020F0502020204030204" pitchFamily="34" charset="0"/>
                          <a:ea typeface="Calibri" panose="020F0502020204030204" pitchFamily="34" charset="0"/>
                          <a:cs typeface="Arial" panose="020B0604020202020204" pitchFamily="34" charset="0"/>
                        </a:rPr>
                        <a:t> we will be focusing on portraiture and learning about a Jamaican Artist, George Osman Watson. </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81519294"/>
                  </a:ext>
                </a:extLst>
              </a:tr>
              <a:tr h="658746">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ICT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solidFill>
                            <a:schemeClr val="tx1"/>
                          </a:solidFill>
                          <a:effectLst/>
                          <a:latin typeface="+mn-lt"/>
                          <a:ea typeface="Calibri" panose="020F0502020204030204" pitchFamily="34" charset="0"/>
                          <a:cs typeface="Times New Roman" panose="02020603050405020304" pitchFamily="18" charset="0"/>
                        </a:rPr>
                        <a:t>In ICT, we will </a:t>
                      </a:r>
                      <a:r>
                        <a:rPr lang="en-GB" sz="1200" kern="1200" dirty="0">
                          <a:solidFill>
                            <a:schemeClr val="tx1"/>
                          </a:solidFill>
                          <a:effectLst/>
                          <a:latin typeface="+mn-lt"/>
                          <a:ea typeface="+mn-ea"/>
                          <a:cs typeface="+mn-cs"/>
                        </a:rPr>
                        <a:t>be using a text-based programming language to explore count-controlled loops when drawing shapes. We will also be recognising how and why data is collected over time.</a:t>
                      </a:r>
                      <a:endParaRPr lang="en-GB" sz="1200" baseline="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18282132"/>
                  </a:ext>
                </a:extLst>
              </a:tr>
              <a:tr h="434791">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RE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We will be looking at exploring</a:t>
                      </a:r>
                      <a:r>
                        <a:rPr lang="en-GB" sz="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right and wrong with Christians and Humanists.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9291058"/>
                  </a:ext>
                </a:extLst>
              </a:tr>
              <a:tr h="487414">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PE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tabLst>
                          <a:tab pos="2679700" algn="l"/>
                        </a:tabLst>
                      </a:pPr>
                      <a:r>
                        <a:rPr lang="en-GB" sz="12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In PE, we will be focussing on gymnastics, dance, net and invasion games. </a:t>
                      </a:r>
                      <a:endParaRPr lang="en-GB" sz="1200" baseline="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extLst>
                  <a:ext uri="{0D108BD9-81ED-4DB2-BD59-A6C34878D82A}">
                    <a16:rowId xmlns:a16="http://schemas.microsoft.com/office/drawing/2014/main" val="901103997"/>
                  </a:ext>
                </a:extLst>
              </a:tr>
              <a:tr h="434791">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PSHE</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This term’s PSHE focus is my healthy body and caring</a:t>
                      </a:r>
                      <a:r>
                        <a:rPr lang="en-GB" sz="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for my body. </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15901232"/>
                  </a:ext>
                </a:extLst>
              </a:tr>
              <a:tr h="434791">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Music</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GB" sz="1200" kern="1200" dirty="0">
                          <a:solidFill>
                            <a:schemeClr val="tx1"/>
                          </a:solidFill>
                          <a:effectLst/>
                          <a:latin typeface="+mn-lt"/>
                          <a:ea typeface="Calibri"/>
                          <a:cs typeface="Times New Roman"/>
                        </a:rPr>
                        <a:t>In music lessons,</a:t>
                      </a:r>
                      <a:r>
                        <a:rPr lang="en-GB" sz="1200" kern="1200" baseline="0" dirty="0">
                          <a:solidFill>
                            <a:schemeClr val="tx1"/>
                          </a:solidFill>
                          <a:effectLst/>
                          <a:latin typeface="+mn-lt"/>
                          <a:ea typeface="Calibri"/>
                          <a:cs typeface="Times New Roman"/>
                        </a:rPr>
                        <a:t> we will </a:t>
                      </a:r>
                      <a:r>
                        <a:rPr lang="en-GB" sz="1200" kern="1200" dirty="0">
                          <a:solidFill>
                            <a:schemeClr val="tx1"/>
                          </a:solidFill>
                          <a:effectLst/>
                          <a:latin typeface="+mn-lt"/>
                          <a:ea typeface="Calibri"/>
                          <a:cs typeface="Times New Roman"/>
                        </a:rPr>
                        <a:t>learn all about pitch, tempo, rhythm, volume</a:t>
                      </a:r>
                      <a:r>
                        <a:rPr lang="en-GB" sz="1200" kern="1200" baseline="0" dirty="0">
                          <a:solidFill>
                            <a:schemeClr val="tx1"/>
                          </a:solidFill>
                          <a:effectLst/>
                          <a:latin typeface="+mn-lt"/>
                          <a:ea typeface="Calibri"/>
                          <a:cs typeface="Times New Roman"/>
                        </a:rPr>
                        <a:t> and timbre and singing different songs. </a:t>
                      </a:r>
                      <a:endParaRPr lang="en-GB" sz="1200" kern="1200" dirty="0">
                        <a:solidFill>
                          <a:schemeClr val="tx1"/>
                        </a:solidFill>
                        <a:effectLst/>
                        <a:latin typeface="+mn-lt"/>
                        <a:ea typeface="Calibri"/>
                        <a:cs typeface="Times New Roman"/>
                      </a:endParaRPr>
                    </a:p>
                  </a:txBody>
                  <a:tcPr marL="68580" marR="68580" marT="0" marB="0"/>
                </a:tc>
                <a:extLst>
                  <a:ext uri="{0D108BD9-81ED-4DB2-BD59-A6C34878D82A}">
                    <a16:rowId xmlns:a16="http://schemas.microsoft.com/office/drawing/2014/main" val="4024807734"/>
                  </a:ext>
                </a:extLst>
              </a:tr>
              <a:tr h="434791">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DT</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In DT during the Spring term, we will be focusing on</a:t>
                      </a:r>
                      <a:r>
                        <a:rPr lang="en-GB" sz="12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designing and making our own Jamaican food.</a:t>
                      </a:r>
                      <a:endParaRPr lang="en-GB"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8439334"/>
                  </a:ext>
                </a:extLst>
              </a:tr>
              <a:tr h="658746">
                <a:tc>
                  <a:txBody>
                    <a:bodyPr/>
                    <a:lstStyle/>
                    <a:p>
                      <a:pPr>
                        <a:lnSpc>
                          <a:spcPct val="115000"/>
                        </a:lnSpc>
                        <a:spcAft>
                          <a:spcPts val="0"/>
                        </a:spcAft>
                      </a:pPr>
                      <a:r>
                        <a:rPr lang="en-GB" sz="1000" b="1" dirty="0">
                          <a:solidFill>
                            <a:srgbClr val="000000"/>
                          </a:solidFill>
                          <a:effectLst/>
                          <a:latin typeface="Calibri" panose="020F0502020204030204" pitchFamily="34" charset="0"/>
                          <a:ea typeface="Calibri" panose="020F0502020204030204" pitchFamily="34" charset="0"/>
                          <a:cs typeface="Arial" panose="020B0604020202020204" pitchFamily="34" charset="0"/>
                        </a:rPr>
                        <a:t>Spanish</a:t>
                      </a:r>
                      <a:endParaRPr lang="en-GB"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We will be continuing to learn Spanish during this</a:t>
                      </a:r>
                      <a:r>
                        <a:rPr lang="en-GB" sz="1200" baseline="0" dirty="0">
                          <a:solidFill>
                            <a:schemeClr val="tx1"/>
                          </a:solidFill>
                          <a:effectLst/>
                          <a:latin typeface="Calibri" panose="020F0502020204030204" pitchFamily="34" charset="0"/>
                          <a:ea typeface="Calibri" panose="020F0502020204030204" pitchFamily="34" charset="0"/>
                          <a:cs typeface="Arial" panose="020B0604020202020204" pitchFamily="34" charset="0"/>
                        </a:rPr>
                        <a:t> </a:t>
                      </a:r>
                      <a:r>
                        <a:rPr lang="en-GB" sz="1200" dirty="0">
                          <a:solidFill>
                            <a:schemeClr val="tx1"/>
                          </a:solidFill>
                          <a:effectLst/>
                          <a:latin typeface="Calibri" panose="020F0502020204030204" pitchFamily="34" charset="0"/>
                          <a:ea typeface="Calibri" panose="020F0502020204030204" pitchFamily="34" charset="0"/>
                          <a:cs typeface="Arial" panose="020B0604020202020204" pitchFamily="34" charset="0"/>
                        </a:rPr>
                        <a:t>term, where we will have opportunities to speak, read and write in Spanish.</a:t>
                      </a:r>
                      <a:endParaRPr lang="en-GB" sz="1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03243951"/>
                  </a:ext>
                </a:extLst>
              </a:tr>
            </a:tbl>
          </a:graphicData>
        </a:graphic>
      </p:graphicFrame>
      <p:sp>
        <p:nvSpPr>
          <p:cNvPr id="12" name="Rectangle 11"/>
          <p:cNvSpPr/>
          <p:nvPr/>
        </p:nvSpPr>
        <p:spPr>
          <a:xfrm>
            <a:off x="5091312" y="96252"/>
            <a:ext cx="4953000" cy="307777"/>
          </a:xfrm>
          <a:prstGeom prst="rect">
            <a:avLst/>
          </a:prstGeom>
        </p:spPr>
        <p:txBody>
          <a:bodyPr>
            <a:spAutoFit/>
          </a:bodyPr>
          <a:lstStyle/>
          <a:p>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Below is an overview of what we will be learning this term.</a:t>
            </a:r>
          </a:p>
        </p:txBody>
      </p:sp>
      <p:pic>
        <p:nvPicPr>
          <p:cNvPr id="2" name="Picture 2">
            <a:extLst>
              <a:ext uri="{FF2B5EF4-FFF2-40B4-BE49-F238E27FC236}">
                <a16:creationId xmlns:a16="http://schemas.microsoft.com/office/drawing/2014/main" id="{74A9EDEA-A1FE-4F27-A6F3-BE9AA9395E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6143" y="236803"/>
            <a:ext cx="2050590" cy="809897"/>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A708F7BF-70FA-40BE-A340-FF4A83543DB2}"/>
              </a:ext>
            </a:extLst>
          </p:cNvPr>
          <p:cNvSpPr txBox="1"/>
          <p:nvPr/>
        </p:nvSpPr>
        <p:spPr>
          <a:xfrm>
            <a:off x="196143" y="5244720"/>
            <a:ext cx="4204225" cy="1754326"/>
          </a:xfrm>
          <a:prstGeom prst="rect">
            <a:avLst/>
          </a:prstGeom>
          <a:noFill/>
        </p:spPr>
        <p:txBody>
          <a:bodyPr wrap="square" rtlCol="0">
            <a:spAutoFit/>
          </a:bodyPr>
          <a:lstStyle/>
          <a:p>
            <a:r>
              <a:rPr lang="en-GB" sz="1200" dirty="0">
                <a:cs typeface="Arial" panose="020B0604020202020204" pitchFamily="34" charset="0"/>
              </a:rPr>
              <a:t>For creative homework, children can choose something linked to our current topic.</a:t>
            </a:r>
          </a:p>
          <a:p>
            <a:r>
              <a:rPr lang="en-GB" sz="1200" dirty="0">
                <a:cs typeface="Arial" panose="020B0604020202020204" pitchFamily="34" charset="0"/>
              </a:rPr>
              <a:t>Here are some examples of what you could produce:</a:t>
            </a:r>
          </a:p>
          <a:p>
            <a:endParaRPr lang="en-GB" sz="1200" dirty="0">
              <a:cs typeface="Arial" panose="020B0604020202020204" pitchFamily="34" charset="0"/>
            </a:endParaRPr>
          </a:p>
          <a:p>
            <a:pPr marL="171450" indent="-171450">
              <a:buFont typeface="Arial" panose="020B0604020202020204" pitchFamily="34" charset="0"/>
              <a:buChar char="•"/>
            </a:pPr>
            <a:r>
              <a:rPr lang="en-GB" sz="1200" dirty="0">
                <a:cs typeface="Arial" panose="020B0604020202020204" pitchFamily="34" charset="0"/>
              </a:rPr>
              <a:t>Research a famous Jamaican person and create a fact file</a:t>
            </a:r>
          </a:p>
          <a:p>
            <a:pPr marL="171450" indent="-171450">
              <a:buFont typeface="Arial" panose="020B0604020202020204" pitchFamily="34" charset="0"/>
              <a:buChar char="•"/>
            </a:pPr>
            <a:r>
              <a:rPr lang="en-GB" sz="1200" dirty="0">
                <a:cs typeface="Arial" panose="020B0604020202020204" pitchFamily="34" charset="0"/>
              </a:rPr>
              <a:t>Make a bobsleigh</a:t>
            </a:r>
          </a:p>
          <a:p>
            <a:pPr marL="171450" indent="-171450">
              <a:buFont typeface="Arial" panose="020B0604020202020204" pitchFamily="34" charset="0"/>
              <a:buChar char="•"/>
            </a:pPr>
            <a:r>
              <a:rPr lang="en-GB" sz="1200" dirty="0">
                <a:cs typeface="Arial" panose="020B0604020202020204" pitchFamily="34" charset="0"/>
              </a:rPr>
              <a:t>Create a poster about Bob Marley</a:t>
            </a:r>
          </a:p>
          <a:p>
            <a:pPr marL="171450" indent="-171450">
              <a:buFont typeface="Arial" panose="020B0604020202020204" pitchFamily="34" charset="0"/>
              <a:buChar char="•"/>
            </a:pPr>
            <a:r>
              <a:rPr lang="en-GB" sz="1200" dirty="0">
                <a:cs typeface="Arial" panose="020B0604020202020204" pitchFamily="34" charset="0"/>
              </a:rPr>
              <a:t>Make some Jamaican inspired food</a:t>
            </a:r>
          </a:p>
          <a:p>
            <a:pPr marL="171450" indent="-171450">
              <a:buFont typeface="Arial" panose="020B0604020202020204" pitchFamily="34" charset="0"/>
              <a:buChar char="•"/>
            </a:pPr>
            <a:endParaRPr lang="en-GB" sz="1200" dirty="0"/>
          </a:p>
        </p:txBody>
      </p:sp>
    </p:spTree>
    <p:extLst>
      <p:ext uri="{BB962C8B-B14F-4D97-AF65-F5344CB8AC3E}">
        <p14:creationId xmlns:p14="http://schemas.microsoft.com/office/powerpoint/2010/main" val="367481614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730</TotalTime>
  <Words>570</Words>
  <Application>Microsoft Office PowerPoint</Application>
  <PresentationFormat>A4 Paper (210x297 mm)</PresentationFormat>
  <Paragraphs>45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Times New Roman</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Hewitt</dc:creator>
  <cp:lastModifiedBy>Janine Turnbull</cp:lastModifiedBy>
  <cp:revision>30</cp:revision>
  <dcterms:created xsi:type="dcterms:W3CDTF">2021-08-14T14:39:26Z</dcterms:created>
  <dcterms:modified xsi:type="dcterms:W3CDTF">2025-01-24T14:27:59Z</dcterms:modified>
</cp:coreProperties>
</file>