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710"/>
  </p:normalViewPr>
  <p:slideViewPr>
    <p:cSldViewPr>
      <p:cViewPr varScale="1">
        <p:scale>
          <a:sx n="80" d="100"/>
          <a:sy n="80" d="100"/>
        </p:scale>
        <p:origin x="924" y="9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1/29/2025</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0863" y="4648200"/>
            <a:ext cx="4963804" cy="877163"/>
          </a:xfrm>
          <a:prstGeom prst="rect">
            <a:avLst/>
          </a:prstGeom>
        </p:spPr>
        <p:txBody>
          <a:bodyPr wrap="square">
            <a:spAutoFit/>
          </a:bodyPr>
          <a:lstStyle/>
          <a:p>
            <a:r>
              <a:rPr lang="en-GB" b="1" dirty="0">
                <a:effectLst>
                  <a:outerShdw blurRad="38100" dist="38100" dir="7020000" algn="tl">
                    <a:srgbClr val="000000">
                      <a:alpha val="35000"/>
                    </a:srgbClr>
                  </a:outerShdw>
                </a:effectLst>
              </a:rPr>
              <a:t>Creative Homework</a:t>
            </a:r>
            <a:endParaRPr lang="en-US" dirty="0"/>
          </a:p>
          <a:p>
            <a:r>
              <a:rPr lang="en-GB" sz="1100" dirty="0">
                <a:latin typeface="Arial Narrow" panose="020B0606020202030204" pitchFamily="34" charset="0"/>
              </a:rPr>
              <a:t>For this term’s creative homework, here are some ideas linked to our topic of medicine. These are all optional but we would love to see any of your creations. </a:t>
            </a:r>
          </a:p>
          <a:p>
            <a:pPr algn="ctr"/>
            <a:endParaRPr lang="en-GB" sz="1100" dirty="0">
              <a:latin typeface="Arial Narrow" panose="020B0606020202030204" pitchFamily="34" charset="0"/>
            </a:endParaRPr>
          </a:p>
        </p:txBody>
      </p:sp>
      <p:sp>
        <p:nvSpPr>
          <p:cNvPr id="9" name="TextBox 8"/>
          <p:cNvSpPr txBox="1"/>
          <p:nvPr/>
        </p:nvSpPr>
        <p:spPr>
          <a:xfrm>
            <a:off x="1058779" y="132273"/>
            <a:ext cx="3505200" cy="954107"/>
          </a:xfrm>
          <a:prstGeom prst="rect">
            <a:avLst/>
          </a:prstGeom>
          <a:blipFill>
            <a:blip r:embed="rId2"/>
            <a:stretch>
              <a:fillRect/>
            </a:stretch>
          </a:blipFill>
          <a:effectLst>
            <a:softEdge rad="635000"/>
          </a:effectLst>
        </p:spPr>
        <p:txBody>
          <a:bodyPr wrap="square" rtlCol="0">
            <a:spAutoFit/>
          </a:bodyPr>
          <a:lstStyle/>
          <a:p>
            <a:pPr algn="ctr"/>
            <a:r>
              <a:rPr lang="en-US" sz="2800" dirty="0">
                <a:ln w="0"/>
                <a:effectLst>
                  <a:outerShdw blurRad="38100" dist="19050" dir="2700000" algn="tl" rotWithShape="0">
                    <a:schemeClr val="dk1">
                      <a:alpha val="40000"/>
                    </a:schemeClr>
                  </a:outerShdw>
                </a:effectLst>
              </a:rPr>
              <a:t>The Miracle of Medicine</a:t>
            </a:r>
            <a:endParaRPr lang="en-US" sz="2800" b="1" dirty="0">
              <a:solidFill>
                <a:schemeClr val="bg1"/>
              </a:solidFill>
            </a:endParaRPr>
          </a:p>
        </p:txBody>
      </p:sp>
      <p:sp>
        <p:nvSpPr>
          <p:cNvPr id="10" name="Rectangle 9">
            <a:extLst>
              <a:ext uri="{FF2B5EF4-FFF2-40B4-BE49-F238E27FC236}">
                <a16:creationId xmlns:a16="http://schemas.microsoft.com/office/drawing/2014/main" id="{80A504B3-2ECB-4379-A68D-2360E05332C5}"/>
              </a:ext>
            </a:extLst>
          </p:cNvPr>
          <p:cNvSpPr/>
          <p:nvPr/>
        </p:nvSpPr>
        <p:spPr>
          <a:xfrm>
            <a:off x="0" y="1086380"/>
            <a:ext cx="4900863" cy="5755422"/>
          </a:xfrm>
          <a:prstGeom prst="rect">
            <a:avLst/>
          </a:prstGeom>
        </p:spPr>
        <p:txBody>
          <a:bodyPr wrap="square">
            <a:spAutoFit/>
          </a:bodyPr>
          <a:lstStyle/>
          <a:p>
            <a:r>
              <a:rPr lang="en-GB" sz="1600" b="1" dirty="0">
                <a:effectLst>
                  <a:outerShdw blurRad="38100" dist="38100" dir="7020000" algn="tl">
                    <a:srgbClr val="000000">
                      <a:alpha val="35000"/>
                    </a:srgbClr>
                  </a:outerShdw>
                </a:effectLst>
              </a:rPr>
              <a:t>Our Topic                                                                   </a:t>
            </a:r>
          </a:p>
          <a:p>
            <a:r>
              <a:rPr lang="en-GB" sz="1200" dirty="0">
                <a:latin typeface="Arial Narrow" panose="020B0606020202030204" pitchFamily="34" charset="0"/>
              </a:rPr>
              <a:t>In Autumn term topic, the Y5 children will be learning about health and medicine. We will be on board a medical journey through time beginning with Ancient Greece and the famous Hippocrates right up to modern day medical breakthroughs. Along the way we will be looking at many famous figures such as Edward Jenner, Marie Curie and Alexander Fleming. As well as learning about modern illness and treatments, children will get the chance to look at some of the more gruesome remedies from the  Medieval and Victorian periods. It’s going to be a very exciting term as the children will also be getting a visit from a nurse and learning all about first aid.</a:t>
            </a:r>
          </a:p>
          <a:p>
            <a:r>
              <a:rPr lang="en-GB" sz="1200" dirty="0">
                <a:latin typeface="Arial Narrow" panose="020B0606020202030204" pitchFamily="34" charset="0"/>
              </a:rPr>
              <a:t>This term we will be reading Pig Heart Boy by Malorie Blackman as our class text.</a:t>
            </a:r>
          </a:p>
          <a:p>
            <a:endParaRPr lang="en-GB" sz="1200" b="1" dirty="0">
              <a:effectLst>
                <a:outerShdw blurRad="38100" dist="38100" dir="7020000" algn="tl">
                  <a:srgbClr val="000000">
                    <a:alpha val="35000"/>
                  </a:srgbClr>
                </a:outerShdw>
              </a:effectLst>
            </a:endParaRPr>
          </a:p>
          <a:p>
            <a:r>
              <a:rPr lang="en-GB" sz="1400" b="1" dirty="0">
                <a:effectLst>
                  <a:outerShdw blurRad="38100" dist="38100" dir="7020000" algn="tl">
                    <a:srgbClr val="000000">
                      <a:alpha val="35000"/>
                    </a:srgbClr>
                  </a:outerShdw>
                </a:effectLst>
              </a:rPr>
              <a:t>PE</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We ask that children have their full PE kit in school </a:t>
            </a:r>
            <a:r>
              <a:rPr lang="en-GB" sz="1200" b="1" dirty="0">
                <a:latin typeface="Arial Narrow" panose="020B0606020202030204" pitchFamily="34" charset="0"/>
              </a:rPr>
              <a:t>at all times</a:t>
            </a:r>
            <a:r>
              <a:rPr lang="en-GB" sz="1200" dirty="0">
                <a:latin typeface="Arial Narrow" panose="020B0606020202030204" pitchFamily="34" charset="0"/>
              </a:rPr>
              <a:t> and only take them home at the weekend and during holidays.</a:t>
            </a:r>
          </a:p>
          <a:p>
            <a:r>
              <a:rPr lang="en-GB" sz="1200" b="1" dirty="0">
                <a:effectLst>
                  <a:outerShdw blurRad="38100" dist="38100" dir="7020000" algn="tl">
                    <a:srgbClr val="000000">
                      <a:alpha val="35000"/>
                    </a:srgbClr>
                  </a:outerShdw>
                </a:effectLst>
              </a:rPr>
              <a:t> </a:t>
            </a:r>
            <a:endParaRPr lang="en-US" sz="1200" dirty="0"/>
          </a:p>
          <a:p>
            <a:r>
              <a:rPr lang="en-GB" sz="1400" b="1" dirty="0">
                <a:effectLst>
                  <a:outerShdw blurRad="38100" dist="38100" dir="7020000" algn="tl">
                    <a:srgbClr val="000000">
                      <a:alpha val="35000"/>
                    </a:srgbClr>
                  </a:outerShdw>
                </a:effectLst>
              </a:rPr>
              <a:t>Homework	</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In Year 5, we have high expectations with homework and expect it to be handed in on time and to a high standard. Children in Year 5 will be expected to:</a:t>
            </a:r>
          </a:p>
          <a:p>
            <a:endParaRPr lang="en-GB" sz="1200" dirty="0">
              <a:latin typeface="Arial Narrow" panose="020B0606020202030204" pitchFamily="34" charset="0"/>
            </a:endParaRPr>
          </a:p>
          <a:p>
            <a:r>
              <a:rPr lang="en-GB" sz="1200" dirty="0">
                <a:latin typeface="Arial Narrow" panose="020B0606020202030204" pitchFamily="34" charset="0"/>
              </a:rPr>
              <a:t>• Regularly read at home. At least three times a week. Teachers will check the children’s home school diary at the end of each week. </a:t>
            </a:r>
          </a:p>
          <a:p>
            <a:endParaRPr lang="en-GB" sz="1200" dirty="0">
              <a:latin typeface="Arial Narrow" panose="020B0606020202030204" pitchFamily="34" charset="0"/>
            </a:endParaRPr>
          </a:p>
          <a:p>
            <a:r>
              <a:rPr lang="en-GB" sz="1200" dirty="0">
                <a:latin typeface="Arial Narrow" panose="020B0606020202030204" pitchFamily="34" charset="0"/>
              </a:rPr>
              <a:t>• Learn their weekly spellings to be given out on a Friday to be completed for the following Friday.</a:t>
            </a:r>
          </a:p>
          <a:p>
            <a:endParaRPr lang="en-GB" sz="1200" dirty="0">
              <a:latin typeface="Arial Narrow" panose="020B0606020202030204" pitchFamily="34" charset="0"/>
            </a:endParaRPr>
          </a:p>
          <a:p>
            <a:r>
              <a:rPr lang="en-GB" sz="1200" dirty="0">
                <a:latin typeface="Arial Narrow" panose="020B0606020202030204" pitchFamily="34" charset="0"/>
              </a:rPr>
              <a:t>• Complete a weekly activity linked to the maths or English learning for that week, which will be set on Doodle Learning. </a:t>
            </a:r>
          </a:p>
          <a:p>
            <a:endParaRPr lang="en-US" sz="1200" dirty="0">
              <a:latin typeface="Arial Narrow" panose="020B0606020202030204" pitchFamily="34" charset="0"/>
            </a:endParaRPr>
          </a:p>
          <a:p>
            <a:r>
              <a:rPr lang="en-GB" sz="1200" dirty="0">
                <a:latin typeface="Arial Narrow" panose="020B0606020202030204" pitchFamily="34" charset="0"/>
              </a:rPr>
              <a:t>Thank you for your continued support. </a:t>
            </a:r>
          </a:p>
          <a:p>
            <a:r>
              <a:rPr lang="en-GB" sz="1200" b="1" dirty="0">
                <a:latin typeface="Arial Narrow" panose="020B0606020202030204" pitchFamily="34" charset="0"/>
              </a:rPr>
              <a:t>The Year 5 Team</a:t>
            </a:r>
            <a:endParaRPr lang="en-US" sz="1200" b="1" dirty="0">
              <a:latin typeface="Arial Narrow" panose="020B0606020202030204" pitchFamily="34" charset="0"/>
            </a:endParaRPr>
          </a:p>
        </p:txBody>
      </p:sp>
      <p:graphicFrame>
        <p:nvGraphicFramePr>
          <p:cNvPr id="11" name="Table 10">
            <a:extLst>
              <a:ext uri="{FF2B5EF4-FFF2-40B4-BE49-F238E27FC236}">
                <a16:creationId xmlns:a16="http://schemas.microsoft.com/office/drawing/2014/main" id="{A0A493A1-6E34-4753-B684-491397D1EC1D}"/>
              </a:ext>
            </a:extLst>
          </p:cNvPr>
          <p:cNvGraphicFramePr>
            <a:graphicFrameLocks noGrp="1"/>
          </p:cNvGraphicFramePr>
          <p:nvPr>
            <p:extLst>
              <p:ext uri="{D42A27DB-BD31-4B8C-83A1-F6EECF244321}">
                <p14:modId xmlns:p14="http://schemas.microsoft.com/office/powerpoint/2010/main" val="4020729027"/>
              </p:ext>
            </p:extLst>
          </p:nvPr>
        </p:nvGraphicFramePr>
        <p:xfrm>
          <a:off x="4953000" y="30737"/>
          <a:ext cx="4911667" cy="4455750"/>
        </p:xfrm>
        <a:graphic>
          <a:graphicData uri="http://schemas.openxmlformats.org/drawingml/2006/table">
            <a:tbl>
              <a:tblPr firstRow="1" bandRow="1">
                <a:tableStyleId>{5940675A-B579-460E-94D1-54222C63F5DA}</a:tableStyleId>
              </a:tblPr>
              <a:tblGrid>
                <a:gridCol w="792205">
                  <a:extLst>
                    <a:ext uri="{9D8B030D-6E8A-4147-A177-3AD203B41FA5}">
                      <a16:colId xmlns:a16="http://schemas.microsoft.com/office/drawing/2014/main" val="20000"/>
                    </a:ext>
                  </a:extLst>
                </a:gridCol>
                <a:gridCol w="4119462">
                  <a:extLst>
                    <a:ext uri="{9D8B030D-6E8A-4147-A177-3AD203B41FA5}">
                      <a16:colId xmlns:a16="http://schemas.microsoft.com/office/drawing/2014/main" val="20001"/>
                    </a:ext>
                  </a:extLst>
                </a:gridCol>
              </a:tblGrid>
              <a:tr h="269305">
                <a:tc>
                  <a:txBody>
                    <a:bodyPr/>
                    <a:lstStyle/>
                    <a:p>
                      <a:r>
                        <a:rPr lang="en-US" sz="1000" dirty="0"/>
                        <a:t>History</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In history, we will be learning about the origin of medicine in Ancient Greece and looking at changes through time. We will be exploring medieval techniques and living conditions to look at how civilization has adapted. We will also be exploring the work of key pioneers and their work with medicine.</a:t>
                      </a:r>
                    </a:p>
                  </a:txBody>
                  <a:tcPr>
                    <a:noFill/>
                  </a:tcPr>
                </a:tc>
                <a:extLst>
                  <a:ext uri="{0D108BD9-81ED-4DB2-BD59-A6C34878D82A}">
                    <a16:rowId xmlns:a16="http://schemas.microsoft.com/office/drawing/2014/main" val="10000"/>
                  </a:ext>
                </a:extLst>
              </a:tr>
              <a:tr h="321332">
                <a:tc>
                  <a:txBody>
                    <a:bodyPr/>
                    <a:lstStyle/>
                    <a:p>
                      <a:r>
                        <a:rPr lang="en-US" sz="1000" dirty="0"/>
                        <a:t>Science </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Narrow" panose="020B0606020202030204" pitchFamily="34" charset="0"/>
                        </a:rPr>
                        <a:t>In science, we will be learning about the properties of materials and changes of state. We will be looking at magnetism, solubility, thermal insulators and reversible and irreversible changes.</a:t>
                      </a:r>
                    </a:p>
                  </a:txBody>
                  <a:tcPr>
                    <a:noFill/>
                  </a:tcPr>
                </a:tc>
                <a:extLst>
                  <a:ext uri="{0D108BD9-81ED-4DB2-BD59-A6C34878D82A}">
                    <a16:rowId xmlns:a16="http://schemas.microsoft.com/office/drawing/2014/main" val="10001"/>
                  </a:ext>
                </a:extLst>
              </a:tr>
              <a:tr h="321332">
                <a:tc>
                  <a:txBody>
                    <a:bodyPr/>
                    <a:lstStyle/>
                    <a:p>
                      <a:r>
                        <a:rPr lang="en-US" sz="1000" dirty="0"/>
                        <a:t>DT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Narrow" panose="020B0606020202030204" pitchFamily="34" charset="0"/>
                        </a:rPr>
                        <a:t>In DT, we will be using electrical circuits and 3D nets to create our own steady hand game. </a:t>
                      </a:r>
                    </a:p>
                  </a:txBody>
                  <a:tcPr>
                    <a:noFill/>
                  </a:tcPr>
                </a:tc>
                <a:extLst>
                  <a:ext uri="{0D108BD9-81ED-4DB2-BD59-A6C34878D82A}">
                    <a16:rowId xmlns:a16="http://schemas.microsoft.com/office/drawing/2014/main" val="3056942981"/>
                  </a:ext>
                </a:extLst>
              </a:tr>
              <a:tr h="321332">
                <a:tc>
                  <a:txBody>
                    <a:bodyPr/>
                    <a:lstStyle/>
                    <a:p>
                      <a:r>
                        <a:rPr lang="en-US" sz="1000" dirty="0"/>
                        <a:t>Art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In art, we will be developing our sculpting techniques before creating our very own Ancient Greek sculpture. </a:t>
                      </a:r>
                    </a:p>
                  </a:txBody>
                  <a:tcPr>
                    <a:noFill/>
                  </a:tcPr>
                </a:tc>
                <a:extLst>
                  <a:ext uri="{0D108BD9-81ED-4DB2-BD59-A6C34878D82A}">
                    <a16:rowId xmlns:a16="http://schemas.microsoft.com/office/drawing/2014/main" val="10003"/>
                  </a:ext>
                </a:extLst>
              </a:tr>
              <a:tr h="444922">
                <a:tc>
                  <a:txBody>
                    <a:bodyPr/>
                    <a:lstStyle/>
                    <a:p>
                      <a:r>
                        <a:rPr lang="en-US" sz="1000" dirty="0"/>
                        <a:t>Computing</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dirty="0">
                          <a:latin typeface="Arial Narrow" panose="020B0606020202030204" pitchFamily="34" charset="0"/>
                        </a:rPr>
                        <a:t>We will be further developing our knowledge and understanding of coding and E-Safety.</a:t>
                      </a:r>
                    </a:p>
                  </a:txBody>
                  <a:tcPr>
                    <a:noFill/>
                  </a:tcPr>
                </a:tc>
                <a:extLst>
                  <a:ext uri="{0D108BD9-81ED-4DB2-BD59-A6C34878D82A}">
                    <a16:rowId xmlns:a16="http://schemas.microsoft.com/office/drawing/2014/main" val="10004"/>
                  </a:ext>
                </a:extLst>
              </a:tr>
              <a:tr h="444922">
                <a:tc>
                  <a:txBody>
                    <a:bodyPr/>
                    <a:lstStyle/>
                    <a:p>
                      <a:r>
                        <a:rPr lang="en-US" sz="1000" dirty="0"/>
                        <a:t>PE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i="0" dirty="0">
                          <a:latin typeface="Arial Narrow" panose="020B0606020202030204" pitchFamily="34" charset="0"/>
                        </a:rPr>
                        <a:t>In PE will be focusing on dance and tennis for the first half term and hockey for the second half term.</a:t>
                      </a:r>
                    </a:p>
                  </a:txBody>
                  <a:tcPr>
                    <a:noFill/>
                  </a:tcPr>
                </a:tc>
                <a:extLst>
                  <a:ext uri="{0D108BD9-81ED-4DB2-BD59-A6C34878D82A}">
                    <a16:rowId xmlns:a16="http://schemas.microsoft.com/office/drawing/2014/main" val="10005"/>
                  </a:ext>
                </a:extLst>
              </a:tr>
              <a:tr h="271691">
                <a:tc>
                  <a:txBody>
                    <a:bodyPr/>
                    <a:lstStyle/>
                    <a:p>
                      <a:r>
                        <a:rPr lang="en-US" sz="1000" dirty="0"/>
                        <a:t>Music</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a:lnSpc>
                          <a:spcPct val="115000"/>
                        </a:lnSpc>
                        <a:spcBef>
                          <a:spcPts val="0"/>
                        </a:spcBef>
                        <a:spcAft>
                          <a:spcPts val="0"/>
                        </a:spcAft>
                      </a:pPr>
                      <a:r>
                        <a:rPr lang="en-GB" sz="1000" dirty="0">
                          <a:effectLst/>
                          <a:latin typeface="Arial Narrow" panose="020B0606020202030204" pitchFamily="34" charset="0"/>
                          <a:ea typeface="Calibri"/>
                          <a:cs typeface="Times New Roman"/>
                        </a:rPr>
                        <a:t>In music, we will be continuing to l</a:t>
                      </a:r>
                      <a:r>
                        <a:rPr lang="en-GB" sz="1000" kern="1200" dirty="0">
                          <a:solidFill>
                            <a:schemeClr val="tx1"/>
                          </a:solidFill>
                          <a:effectLst/>
                          <a:latin typeface="Arial Narrow" panose="020B0606020202030204" pitchFamily="34" charset="0"/>
                          <a:ea typeface="+mn-ea"/>
                          <a:cs typeface="+mn-cs"/>
                        </a:rPr>
                        <a:t>isten and appraise music as well as learning musical notation and how to read music. </a:t>
                      </a:r>
                      <a:endParaRPr lang="en-GB" sz="1000" dirty="0">
                        <a:effectLst/>
                        <a:latin typeface="Arial Narrow" panose="020B0606020202030204" pitchFamily="34" charset="0"/>
                        <a:ea typeface="Calibri"/>
                        <a:cs typeface="Times New Roman"/>
                      </a:endParaRPr>
                    </a:p>
                  </a:txBody>
                  <a:tcPr marL="68580" marR="68580" marT="0" marB="0">
                    <a:noFill/>
                  </a:tcPr>
                </a:tc>
                <a:extLst>
                  <a:ext uri="{0D108BD9-81ED-4DB2-BD59-A6C34878D82A}">
                    <a16:rowId xmlns:a16="http://schemas.microsoft.com/office/drawing/2014/main" val="10006"/>
                  </a:ext>
                </a:extLst>
              </a:tr>
              <a:tr h="321332">
                <a:tc>
                  <a:txBody>
                    <a:bodyPr/>
                    <a:lstStyle/>
                    <a:p>
                      <a:r>
                        <a:rPr lang="en-US" sz="1000" dirty="0"/>
                        <a:t>Spanish</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GB" sz="1000" kern="1200" dirty="0">
                          <a:solidFill>
                            <a:schemeClr val="tx1"/>
                          </a:solidFill>
                          <a:effectLst/>
                          <a:latin typeface="Arial Narrow" panose="020B0606020202030204" pitchFamily="34" charset="0"/>
                          <a:ea typeface="+mn-ea"/>
                          <a:cs typeface="+mn-cs"/>
                        </a:rPr>
                        <a:t>In Spanish we will be focusing on likes and dislikes, sports, hobbies, weather and pets.</a:t>
                      </a:r>
                      <a:endParaRPr lang="en-US" sz="1000" dirty="0">
                        <a:latin typeface="Arial Narrow" panose="020B0606020202030204" pitchFamily="34" charset="0"/>
                      </a:endParaRPr>
                    </a:p>
                  </a:txBody>
                  <a:tcPr>
                    <a:noFill/>
                  </a:tcPr>
                </a:tc>
                <a:extLst>
                  <a:ext uri="{0D108BD9-81ED-4DB2-BD59-A6C34878D82A}">
                    <a16:rowId xmlns:a16="http://schemas.microsoft.com/office/drawing/2014/main" val="10007"/>
                  </a:ext>
                </a:extLst>
              </a:tr>
              <a:tr h="269305">
                <a:tc>
                  <a:txBody>
                    <a:bodyPr/>
                    <a:lstStyle/>
                    <a:p>
                      <a:r>
                        <a:rPr lang="en-US" sz="1000" dirty="0"/>
                        <a:t>RE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In RE we will further our understanding of Islam including a deepened understanding of The Five Pillars. </a:t>
                      </a:r>
                    </a:p>
                  </a:txBody>
                  <a:tcPr>
                    <a:noFill/>
                  </a:tcPr>
                </a:tc>
                <a:extLst>
                  <a:ext uri="{0D108BD9-81ED-4DB2-BD59-A6C34878D82A}">
                    <a16:rowId xmlns:a16="http://schemas.microsoft.com/office/drawing/2014/main" val="10008"/>
                  </a:ext>
                </a:extLst>
              </a:tr>
              <a:tr h="321332">
                <a:tc>
                  <a:txBody>
                    <a:bodyPr/>
                    <a:lstStyle/>
                    <a:p>
                      <a:r>
                        <a:rPr lang="en-US" sz="1000" dirty="0"/>
                        <a:t>PSHCE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dirty="0">
                          <a:latin typeface="Arial Narrow" panose="020B0606020202030204" pitchFamily="34" charset="0"/>
                        </a:rPr>
                        <a:t>The term’s PSHE focus on friendships and what they mean to us whilst equally considering how to have positive friendships. </a:t>
                      </a:r>
                    </a:p>
                  </a:txBody>
                  <a:tcPr>
                    <a:noFill/>
                  </a:tcPr>
                </a:tc>
                <a:extLst>
                  <a:ext uri="{0D108BD9-81ED-4DB2-BD59-A6C34878D82A}">
                    <a16:rowId xmlns:a16="http://schemas.microsoft.com/office/drawing/2014/main" val="10009"/>
                  </a:ext>
                </a:extLst>
              </a:tr>
            </a:tbl>
          </a:graphicData>
        </a:graphic>
      </p:graphicFrame>
      <p:sp>
        <p:nvSpPr>
          <p:cNvPr id="3" name="Oval 2">
            <a:extLst>
              <a:ext uri="{FF2B5EF4-FFF2-40B4-BE49-F238E27FC236}">
                <a16:creationId xmlns:a16="http://schemas.microsoft.com/office/drawing/2014/main" id="{4EB89256-B7D7-4554-A7E9-20C11B04D4DB}"/>
              </a:ext>
            </a:extLst>
          </p:cNvPr>
          <p:cNvSpPr/>
          <p:nvPr/>
        </p:nvSpPr>
        <p:spPr>
          <a:xfrm>
            <a:off x="278528" y="75926"/>
            <a:ext cx="1143000" cy="1066800"/>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3">
            <a:extLst>
              <a:ext uri="{FF2B5EF4-FFF2-40B4-BE49-F238E27FC236}">
                <a16:creationId xmlns:a16="http://schemas.microsoft.com/office/drawing/2014/main" id="{26A3CA68-F424-45DA-A29B-F319AE3609F6}"/>
              </a:ext>
            </a:extLst>
          </p:cNvPr>
          <p:cNvGraphicFramePr>
            <a:graphicFrameLocks noGrp="1"/>
          </p:cNvGraphicFramePr>
          <p:nvPr>
            <p:extLst>
              <p:ext uri="{D42A27DB-BD31-4B8C-83A1-F6EECF244321}">
                <p14:modId xmlns:p14="http://schemas.microsoft.com/office/powerpoint/2010/main" val="2211506890"/>
              </p:ext>
            </p:extLst>
          </p:nvPr>
        </p:nvGraphicFramePr>
        <p:xfrm>
          <a:off x="4953000" y="5410200"/>
          <a:ext cx="4848726" cy="1188720"/>
        </p:xfrm>
        <a:graphic>
          <a:graphicData uri="http://schemas.openxmlformats.org/drawingml/2006/table">
            <a:tbl>
              <a:tblPr firstRow="1" bandRow="1">
                <a:tableStyleId>{5C22544A-7EE6-4342-B048-85BDC9FD1C3A}</a:tableStyleId>
              </a:tblPr>
              <a:tblGrid>
                <a:gridCol w="2424363">
                  <a:extLst>
                    <a:ext uri="{9D8B030D-6E8A-4147-A177-3AD203B41FA5}">
                      <a16:colId xmlns:a16="http://schemas.microsoft.com/office/drawing/2014/main" val="1180407789"/>
                    </a:ext>
                  </a:extLst>
                </a:gridCol>
                <a:gridCol w="2424363">
                  <a:extLst>
                    <a:ext uri="{9D8B030D-6E8A-4147-A177-3AD203B41FA5}">
                      <a16:colId xmlns:a16="http://schemas.microsoft.com/office/drawing/2014/main" val="2810632354"/>
                    </a:ext>
                  </a:extLst>
                </a:gridCol>
              </a:tblGrid>
              <a:tr h="330200">
                <a:tc>
                  <a:txBody>
                    <a:bodyPr/>
                    <a:lstStyle/>
                    <a:p>
                      <a:r>
                        <a:rPr lang="en-GB" sz="1000" b="0" dirty="0">
                          <a:solidFill>
                            <a:schemeClr val="tx1"/>
                          </a:solidFill>
                          <a:latin typeface="Arial Narrow" panose="020B0606020202030204" pitchFamily="34" charset="0"/>
                        </a:rPr>
                        <a:t>Draw or make a model of the human skeleton and label the parts.</a:t>
                      </a:r>
                    </a:p>
                  </a:txBody>
                  <a:tcPr/>
                </a:tc>
                <a:tc>
                  <a:txBody>
                    <a:bodyPr/>
                    <a:lstStyle/>
                    <a:p>
                      <a:r>
                        <a:rPr lang="en-GB" sz="1000" b="0" dirty="0">
                          <a:solidFill>
                            <a:schemeClr val="tx1"/>
                          </a:solidFill>
                          <a:latin typeface="Arial Narrow" panose="020B0606020202030204" pitchFamily="34" charset="0"/>
                        </a:rPr>
                        <a:t>Research and write about some of the gruesome treatments used during medieval times. </a:t>
                      </a:r>
                    </a:p>
                  </a:txBody>
                  <a:tcPr/>
                </a:tc>
                <a:extLst>
                  <a:ext uri="{0D108BD9-81ED-4DB2-BD59-A6C34878D82A}">
                    <a16:rowId xmlns:a16="http://schemas.microsoft.com/office/drawing/2014/main" val="2321066828"/>
                  </a:ext>
                </a:extLst>
              </a:tr>
              <a:tr h="330200">
                <a:tc>
                  <a:txBody>
                    <a:bodyPr/>
                    <a:lstStyle/>
                    <a:p>
                      <a:r>
                        <a:rPr lang="en-GB" sz="1000" dirty="0">
                          <a:solidFill>
                            <a:schemeClr val="tx1"/>
                          </a:solidFill>
                          <a:latin typeface="Arial Narrow" panose="020B0606020202030204" pitchFamily="34" charset="0"/>
                        </a:rPr>
                        <a:t>Create a biography about Hippocrates, Florence Nightingale or another medical marvel.</a:t>
                      </a:r>
                    </a:p>
                  </a:txBody>
                  <a:tcPr/>
                </a:tc>
                <a:tc>
                  <a:txBody>
                    <a:bodyPr/>
                    <a:lstStyle/>
                    <a:p>
                      <a:r>
                        <a:rPr lang="en-GB" sz="1000" dirty="0">
                          <a:solidFill>
                            <a:schemeClr val="tx1"/>
                          </a:solidFill>
                          <a:latin typeface="Arial Narrow" panose="020B0606020202030204" pitchFamily="34" charset="0"/>
                        </a:rPr>
                        <a:t>Create a poster or information text explaining the four humours.</a:t>
                      </a:r>
                    </a:p>
                  </a:txBody>
                  <a:tcPr/>
                </a:tc>
                <a:extLst>
                  <a:ext uri="{0D108BD9-81ED-4DB2-BD59-A6C34878D82A}">
                    <a16:rowId xmlns:a16="http://schemas.microsoft.com/office/drawing/2014/main" val="3031521945"/>
                  </a:ext>
                </a:extLst>
              </a:tr>
              <a:tr h="330200">
                <a:tc>
                  <a:txBody>
                    <a:bodyPr/>
                    <a:lstStyle/>
                    <a:p>
                      <a:r>
                        <a:rPr lang="en-GB" sz="1000" dirty="0">
                          <a:solidFill>
                            <a:schemeClr val="tx1"/>
                          </a:solidFill>
                          <a:latin typeface="Arial Narrow" panose="020B0606020202030204" pitchFamily="34" charset="0"/>
                        </a:rPr>
                        <a:t>Research a medical breakthrough in modern history e.g. Covid-19 vaccination.</a:t>
                      </a:r>
                    </a:p>
                  </a:txBody>
                  <a:tcPr/>
                </a:tc>
                <a:tc>
                  <a:txBody>
                    <a:bodyPr/>
                    <a:lstStyle/>
                    <a:p>
                      <a:r>
                        <a:rPr lang="en-GB" sz="1000" dirty="0">
                          <a:solidFill>
                            <a:schemeClr val="tx1"/>
                          </a:solidFill>
                          <a:latin typeface="Arial Narrow" panose="020B0606020202030204" pitchFamily="34" charset="0"/>
                        </a:rPr>
                        <a:t>Design and make your very own marvellous medicine. </a:t>
                      </a:r>
                    </a:p>
                  </a:txBody>
                  <a:tcPr/>
                </a:tc>
                <a:extLst>
                  <a:ext uri="{0D108BD9-81ED-4DB2-BD59-A6C34878D82A}">
                    <a16:rowId xmlns:a16="http://schemas.microsoft.com/office/drawing/2014/main" val="1468222458"/>
                  </a:ext>
                </a:extLst>
              </a:tr>
            </a:tbl>
          </a:graphicData>
        </a:graphic>
      </p:graphicFrame>
    </p:spTree>
    <p:extLst>
      <p:ext uri="{BB962C8B-B14F-4D97-AF65-F5344CB8AC3E}">
        <p14:creationId xmlns:p14="http://schemas.microsoft.com/office/powerpoint/2010/main" val="1007976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TotalTime>
  <Words>664</Words>
  <Application>Microsoft Office PowerPoint</Application>
  <PresentationFormat>A4 Paper (210x297 mm)</PresentationFormat>
  <Paragraphs>47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Rachel Rawlinson</cp:lastModifiedBy>
  <cp:revision>67</cp:revision>
  <cp:lastPrinted>2018-09-10T14:18:11Z</cp:lastPrinted>
  <dcterms:created xsi:type="dcterms:W3CDTF">2018-09-06T19:10:24Z</dcterms:created>
  <dcterms:modified xsi:type="dcterms:W3CDTF">2025-01-29T13:47:54Z</dcterms:modified>
</cp:coreProperties>
</file>