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1"/>
    <p:restoredTop sz="94710"/>
  </p:normalViewPr>
  <p:slideViewPr>
    <p:cSldViewPr>
      <p:cViewPr varScale="1">
        <p:scale>
          <a:sx n="82" d="100"/>
          <a:sy n="82" d="100"/>
        </p:scale>
        <p:origin x="1277" y="-48"/>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DB33AF-AF47-443A-8753-2C628939E6EF}"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16312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86504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552545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4DB33AF-AF47-443A-8753-2C628939E6EF}"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825370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DB33AF-AF47-443A-8753-2C628939E6EF}" type="datetimeFigureOut">
              <a:rPr lang="en-US" smtClean="0"/>
              <a:t>9/17/2024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780404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4DB33AF-AF47-443A-8753-2C628939E6EF}"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236943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4DB33AF-AF47-443A-8753-2C628939E6EF}" type="datetimeFigureOut">
              <a:rPr lang="en-US" smtClean="0"/>
              <a:t>9/17/2024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206163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4DB33AF-AF47-443A-8753-2C628939E6EF}" type="datetimeFigureOut">
              <a:rPr lang="en-US" smtClean="0"/>
              <a:t>9/17/2024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49083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DB33AF-AF47-443A-8753-2C628939E6EF}" type="datetimeFigureOut">
              <a:rPr lang="en-US" smtClean="0"/>
              <a:t>9/17/2024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04906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1352452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DB33AF-AF47-443A-8753-2C628939E6EF}" type="datetimeFigureOut">
              <a:rPr lang="en-US" smtClean="0"/>
              <a:t>9/17/2024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FB6ACB-979C-4DC5-8A47-AB1C22ABDEDD}" type="slidenum">
              <a:rPr lang="en-US" smtClean="0"/>
              <a:t>‹#›</a:t>
            </a:fld>
            <a:endParaRPr lang="en-US"/>
          </a:p>
        </p:txBody>
      </p:sp>
    </p:spTree>
    <p:extLst>
      <p:ext uri="{BB962C8B-B14F-4D97-AF65-F5344CB8AC3E}">
        <p14:creationId xmlns:p14="http://schemas.microsoft.com/office/powerpoint/2010/main" val="3858832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DB33AF-AF47-443A-8753-2C628939E6EF}" type="datetimeFigureOut">
              <a:rPr lang="en-US" smtClean="0"/>
              <a:t>9/17/2024</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FB6ACB-979C-4DC5-8A47-AB1C22ABDEDD}" type="slidenum">
              <a:rPr lang="en-US" smtClean="0"/>
              <a:t>‹#›</a:t>
            </a:fld>
            <a:endParaRPr lang="en-US"/>
          </a:p>
        </p:txBody>
      </p:sp>
    </p:spTree>
    <p:extLst>
      <p:ext uri="{BB962C8B-B14F-4D97-AF65-F5344CB8AC3E}">
        <p14:creationId xmlns:p14="http://schemas.microsoft.com/office/powerpoint/2010/main" val="2554311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47800" y="123920"/>
            <a:ext cx="3505200" cy="523220"/>
          </a:xfrm>
          <a:prstGeom prst="rect">
            <a:avLst/>
          </a:prstGeom>
          <a:noFill/>
          <a:effectLst>
            <a:softEdge rad="635000"/>
          </a:effectLst>
        </p:spPr>
        <p:txBody>
          <a:bodyPr wrap="square" rtlCol="0">
            <a:spAutoFit/>
          </a:bodyPr>
          <a:lstStyle/>
          <a:p>
            <a:pPr algn="ctr"/>
            <a:r>
              <a:rPr lang="en-US" sz="2800" dirty="0">
                <a:ln w="0"/>
                <a:effectLst>
                  <a:outerShdw blurRad="38100" dist="19050" dir="2700000" algn="tl" rotWithShape="0">
                    <a:schemeClr val="dk1">
                      <a:alpha val="40000"/>
                    </a:schemeClr>
                  </a:outerShdw>
                </a:effectLst>
              </a:rPr>
              <a:t>Through the Ages!</a:t>
            </a:r>
            <a:endParaRPr lang="en-US" sz="2800" b="1" dirty="0">
              <a:solidFill>
                <a:schemeClr val="bg1"/>
              </a:solidFill>
            </a:endParaRPr>
          </a:p>
        </p:txBody>
      </p:sp>
      <p:sp>
        <p:nvSpPr>
          <p:cNvPr id="10" name="Rectangle 9">
            <a:extLst>
              <a:ext uri="{FF2B5EF4-FFF2-40B4-BE49-F238E27FC236}">
                <a16:creationId xmlns:a16="http://schemas.microsoft.com/office/drawing/2014/main" id="{80A504B3-2ECB-4379-A68D-2360E05332C5}"/>
              </a:ext>
            </a:extLst>
          </p:cNvPr>
          <p:cNvSpPr/>
          <p:nvPr/>
        </p:nvSpPr>
        <p:spPr>
          <a:xfrm>
            <a:off x="0" y="1086380"/>
            <a:ext cx="4900863" cy="5940088"/>
          </a:xfrm>
          <a:prstGeom prst="rect">
            <a:avLst/>
          </a:prstGeom>
        </p:spPr>
        <p:txBody>
          <a:bodyPr wrap="square">
            <a:spAutoFit/>
          </a:bodyPr>
          <a:lstStyle/>
          <a:p>
            <a:r>
              <a:rPr lang="en-GB" sz="1600" b="1" dirty="0">
                <a:effectLst>
                  <a:outerShdw blurRad="38100" dist="38100" dir="7020000" algn="tl">
                    <a:srgbClr val="000000">
                      <a:alpha val="35000"/>
                    </a:srgbClr>
                  </a:outerShdw>
                </a:effectLst>
              </a:rPr>
              <a:t>Our Topic                                                                   </a:t>
            </a:r>
          </a:p>
          <a:p>
            <a:r>
              <a:rPr lang="en-GB" sz="1200" dirty="0">
                <a:latin typeface="Arial Narrow" panose="020B0606020202030204" pitchFamily="34" charset="0"/>
              </a:rPr>
              <a:t>This term’s topic, Through the Ages, will allow the children to explore the Stone Age, Iron Age and Bronze Age. We will be kicking off this term’s learning with a Stone Age themed day where the children will be taking part in various workshops including cave drawings, Stonehenge silhouette art, salt dough jewellery and we even have a special visitor coming into school. </a:t>
            </a:r>
          </a:p>
          <a:p>
            <a:endParaRPr lang="en-GB" sz="1200" dirty="0">
              <a:latin typeface="Arial Narrow" panose="020B0606020202030204" pitchFamily="34" charset="0"/>
            </a:endParaRPr>
          </a:p>
          <a:p>
            <a:r>
              <a:rPr lang="en-GB" sz="1200" dirty="0">
                <a:latin typeface="Arial Narrow" panose="020B0606020202030204" pitchFamily="34" charset="0"/>
              </a:rPr>
              <a:t>We will be reading the story The Wild Way Home as our class novel during this term. </a:t>
            </a:r>
          </a:p>
          <a:p>
            <a:endParaRPr lang="en-GB" sz="1200" b="1" dirty="0">
              <a:effectLst>
                <a:outerShdw blurRad="38100" dist="38100" dir="7020000" algn="tl">
                  <a:srgbClr val="000000">
                    <a:alpha val="35000"/>
                  </a:srgbClr>
                </a:outerShdw>
              </a:effectLst>
            </a:endParaRPr>
          </a:p>
          <a:p>
            <a:r>
              <a:rPr lang="en-GB" sz="1400" b="1" dirty="0">
                <a:effectLst>
                  <a:outerShdw blurRad="38100" dist="38100" dir="7020000" algn="tl">
                    <a:srgbClr val="000000">
                      <a:alpha val="35000"/>
                    </a:srgbClr>
                  </a:outerShdw>
                </a:effectLst>
              </a:rPr>
              <a:t>PE</a:t>
            </a:r>
            <a:r>
              <a:rPr lang="en-GB" sz="1200" b="1" dirty="0">
                <a:effectLst>
                  <a:outerShdw blurRad="38100" dist="38100" dir="7020000" algn="tl">
                    <a:srgbClr val="000000">
                      <a:alpha val="35000"/>
                    </a:srgbClr>
                  </a:outerShdw>
                </a:effectLst>
              </a:rPr>
              <a:t>				</a:t>
            </a:r>
          </a:p>
          <a:p>
            <a:r>
              <a:rPr lang="en-GB" sz="1200" dirty="0">
                <a:latin typeface="Arial Narrow" panose="020B0606020202030204" pitchFamily="34" charset="0"/>
              </a:rPr>
              <a:t>We ask that children have their full PE kit in school </a:t>
            </a:r>
            <a:r>
              <a:rPr lang="en-GB" sz="1200" b="1" dirty="0">
                <a:latin typeface="Arial Narrow" panose="020B0606020202030204" pitchFamily="34" charset="0"/>
              </a:rPr>
              <a:t>at all times</a:t>
            </a:r>
            <a:r>
              <a:rPr lang="en-GB" sz="1200" dirty="0">
                <a:latin typeface="Arial Narrow" panose="020B0606020202030204" pitchFamily="34" charset="0"/>
              </a:rPr>
              <a:t> and only take them home at the weekend and during holidays.</a:t>
            </a:r>
          </a:p>
          <a:p>
            <a:r>
              <a:rPr lang="en-GB" sz="1200" b="1" dirty="0">
                <a:effectLst>
                  <a:outerShdw blurRad="38100" dist="38100" dir="7020000" algn="tl">
                    <a:srgbClr val="000000">
                      <a:alpha val="35000"/>
                    </a:srgbClr>
                  </a:outerShdw>
                </a:effectLst>
              </a:rPr>
              <a:t> </a:t>
            </a:r>
            <a:endParaRPr lang="en-US" sz="1200" dirty="0"/>
          </a:p>
          <a:p>
            <a:r>
              <a:rPr lang="en-GB" sz="1400" b="1" dirty="0">
                <a:effectLst>
                  <a:outerShdw blurRad="38100" dist="38100" dir="7020000" algn="tl">
                    <a:srgbClr val="000000">
                      <a:alpha val="35000"/>
                    </a:srgbClr>
                  </a:outerShdw>
                </a:effectLst>
              </a:rPr>
              <a:t>Homework	</a:t>
            </a:r>
            <a:r>
              <a:rPr lang="en-GB" sz="1200" b="1" dirty="0">
                <a:effectLst>
                  <a:outerShdw blurRad="38100" dist="38100" dir="7020000" algn="tl">
                    <a:srgbClr val="000000">
                      <a:alpha val="35000"/>
                    </a:srgbClr>
                  </a:outerShdw>
                </a:effectLst>
              </a:rPr>
              <a:t>			</a:t>
            </a:r>
          </a:p>
          <a:p>
            <a:r>
              <a:rPr lang="en-GB" sz="1200" dirty="0">
                <a:latin typeface="Arial Narrow" panose="020B0606020202030204" pitchFamily="34" charset="0"/>
              </a:rPr>
              <a:t>In Year 3, we have high expectations with homework and expect it to be handed in on time and to a high standard. Children in Year 3 will be expected to:</a:t>
            </a:r>
          </a:p>
          <a:p>
            <a:endParaRPr lang="en-GB" sz="1200" dirty="0">
              <a:latin typeface="Arial Narrow" panose="020B0606020202030204" pitchFamily="34" charset="0"/>
            </a:endParaRPr>
          </a:p>
          <a:p>
            <a:r>
              <a:rPr lang="en-GB" sz="1200" dirty="0">
                <a:latin typeface="Arial Narrow" panose="020B0606020202030204" pitchFamily="34" charset="0"/>
              </a:rPr>
              <a:t>• Regularly read at home. At least three times a week. Teachers will check the children’s home school diary at the end of each week. </a:t>
            </a:r>
          </a:p>
          <a:p>
            <a:endParaRPr lang="en-GB" sz="1200" dirty="0">
              <a:latin typeface="Arial Narrow" panose="020B0606020202030204" pitchFamily="34" charset="0"/>
            </a:endParaRPr>
          </a:p>
          <a:p>
            <a:r>
              <a:rPr lang="en-GB" sz="1200" dirty="0">
                <a:latin typeface="Arial Narrow" panose="020B0606020202030204" pitchFamily="34" charset="0"/>
              </a:rPr>
              <a:t>• Learn their weekly spellings to be given out on a Friday to be completed for the following Friday.</a:t>
            </a:r>
          </a:p>
          <a:p>
            <a:endParaRPr lang="en-GB" sz="1200" dirty="0">
              <a:latin typeface="Arial Narrow" panose="020B0606020202030204" pitchFamily="34" charset="0"/>
            </a:endParaRPr>
          </a:p>
          <a:p>
            <a:r>
              <a:rPr lang="en-GB" sz="1200" dirty="0">
                <a:latin typeface="Arial Narrow" panose="020B0606020202030204" pitchFamily="34" charset="0"/>
              </a:rPr>
              <a:t>• Complete maths homework every other week set by the maths teacher. This will also be handed out/collected in on a Friday.</a:t>
            </a:r>
          </a:p>
          <a:p>
            <a:endParaRPr lang="en-GB" sz="1200" dirty="0">
              <a:latin typeface="Arial Narrow" panose="020B0606020202030204" pitchFamily="34" charset="0"/>
            </a:endParaRPr>
          </a:p>
          <a:p>
            <a:pPr marL="171450" indent="-171450">
              <a:buFont typeface="Arial" panose="020B0604020202020204" pitchFamily="34" charset="0"/>
              <a:buChar char="•"/>
            </a:pPr>
            <a:r>
              <a:rPr lang="en-GB" sz="1200" dirty="0">
                <a:latin typeface="Arial Narrow" panose="020B0606020202030204" pitchFamily="34" charset="0"/>
              </a:rPr>
              <a:t>Project homework about the Stone Age (see opposite). One page to be handed in every other Friday (alternating with maths homework).</a:t>
            </a:r>
          </a:p>
          <a:p>
            <a:endParaRPr lang="en-US" sz="1200" dirty="0">
              <a:latin typeface="Arial Narrow" panose="020B0606020202030204" pitchFamily="34" charset="0"/>
            </a:endParaRPr>
          </a:p>
          <a:p>
            <a:r>
              <a:rPr lang="en-GB" sz="1200" dirty="0">
                <a:latin typeface="Arial Narrow" panose="020B0606020202030204" pitchFamily="34" charset="0"/>
              </a:rPr>
              <a:t>Thank you for your continued support.  </a:t>
            </a:r>
            <a:r>
              <a:rPr lang="en-GB" sz="1200" b="1" dirty="0">
                <a:latin typeface="Arial Narrow" panose="020B0606020202030204" pitchFamily="34" charset="0"/>
              </a:rPr>
              <a:t>The Year 3 Team</a:t>
            </a:r>
            <a:endParaRPr lang="en-US" sz="1200" b="1" dirty="0">
              <a:latin typeface="Arial Narrow" panose="020B0606020202030204" pitchFamily="34" charset="0"/>
            </a:endParaRPr>
          </a:p>
        </p:txBody>
      </p:sp>
      <p:graphicFrame>
        <p:nvGraphicFramePr>
          <p:cNvPr id="11" name="Table 10">
            <a:extLst>
              <a:ext uri="{FF2B5EF4-FFF2-40B4-BE49-F238E27FC236}">
                <a16:creationId xmlns:a16="http://schemas.microsoft.com/office/drawing/2014/main" id="{A0A493A1-6E34-4753-B684-491397D1EC1D}"/>
              </a:ext>
            </a:extLst>
          </p:cNvPr>
          <p:cNvGraphicFramePr>
            <a:graphicFrameLocks noGrp="1"/>
          </p:cNvGraphicFramePr>
          <p:nvPr>
            <p:extLst>
              <p:ext uri="{D42A27DB-BD31-4B8C-83A1-F6EECF244321}">
                <p14:modId xmlns:p14="http://schemas.microsoft.com/office/powerpoint/2010/main" val="2142828457"/>
              </p:ext>
            </p:extLst>
          </p:nvPr>
        </p:nvGraphicFramePr>
        <p:xfrm>
          <a:off x="4953000" y="30737"/>
          <a:ext cx="4911667" cy="4559468"/>
        </p:xfrm>
        <a:graphic>
          <a:graphicData uri="http://schemas.openxmlformats.org/drawingml/2006/table">
            <a:tbl>
              <a:tblPr firstRow="1" bandRow="1">
                <a:tableStyleId>{5940675A-B579-460E-94D1-54222C63F5DA}</a:tableStyleId>
              </a:tblPr>
              <a:tblGrid>
                <a:gridCol w="792205">
                  <a:extLst>
                    <a:ext uri="{9D8B030D-6E8A-4147-A177-3AD203B41FA5}">
                      <a16:colId xmlns:a16="http://schemas.microsoft.com/office/drawing/2014/main" val="20000"/>
                    </a:ext>
                  </a:extLst>
                </a:gridCol>
                <a:gridCol w="4119462">
                  <a:extLst>
                    <a:ext uri="{9D8B030D-6E8A-4147-A177-3AD203B41FA5}">
                      <a16:colId xmlns:a16="http://schemas.microsoft.com/office/drawing/2014/main" val="20001"/>
                    </a:ext>
                  </a:extLst>
                </a:gridCol>
              </a:tblGrid>
              <a:tr h="269305">
                <a:tc>
                  <a:txBody>
                    <a:bodyPr/>
                    <a:lstStyle/>
                    <a:p>
                      <a:r>
                        <a:rPr lang="en-US" sz="1000" dirty="0"/>
                        <a:t>History</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1000" baseline="0" dirty="0">
                          <a:latin typeface="Arial Narrow" panose="020B0606020202030204" pitchFamily="34" charset="0"/>
                        </a:rPr>
                        <a:t>In History, we will be travelling back in time to the Stone Age. We will be using clues and artefacts to help us understand how early man survived. We will also be developing our understanding of chronology using timelines.</a:t>
                      </a:r>
                    </a:p>
                  </a:txBody>
                  <a:tcPr>
                    <a:noFill/>
                  </a:tcPr>
                </a:tc>
                <a:extLst>
                  <a:ext uri="{0D108BD9-81ED-4DB2-BD59-A6C34878D82A}">
                    <a16:rowId xmlns:a16="http://schemas.microsoft.com/office/drawing/2014/main" val="10000"/>
                  </a:ext>
                </a:extLst>
              </a:tr>
              <a:tr h="321332">
                <a:tc>
                  <a:txBody>
                    <a:bodyPr/>
                    <a:lstStyle/>
                    <a:p>
                      <a:r>
                        <a:rPr lang="en-US" sz="1000" dirty="0"/>
                        <a:t>Science </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Arial Narrow" panose="020B0606020202030204" pitchFamily="34" charset="0"/>
                        </a:rPr>
                        <a:t>Over the course of the ‘Through the Ages’ topic, we will be learning about ‘Rocks &amp; Light’. There will be lots of exciting experiments including creating our own fossils and a shadow box!</a:t>
                      </a:r>
                    </a:p>
                  </a:txBody>
                  <a:tcPr>
                    <a:noFill/>
                  </a:tcPr>
                </a:tc>
                <a:extLst>
                  <a:ext uri="{0D108BD9-81ED-4DB2-BD59-A6C34878D82A}">
                    <a16:rowId xmlns:a16="http://schemas.microsoft.com/office/drawing/2014/main" val="10001"/>
                  </a:ext>
                </a:extLst>
              </a:tr>
              <a:tr h="321332">
                <a:tc>
                  <a:txBody>
                    <a:bodyPr/>
                    <a:lstStyle/>
                    <a:p>
                      <a:r>
                        <a:rPr lang="en-US" sz="1000" dirty="0"/>
                        <a:t>DT</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Arial Narrow" panose="020B0606020202030204" pitchFamily="34" charset="0"/>
                        </a:rPr>
                        <a:t>In DT, we will be designing, making and evaluating Stone Age inspired drawstring bags. </a:t>
                      </a:r>
                    </a:p>
                  </a:txBody>
                  <a:tcPr>
                    <a:noFill/>
                  </a:tcPr>
                </a:tc>
                <a:extLst>
                  <a:ext uri="{0D108BD9-81ED-4DB2-BD59-A6C34878D82A}">
                    <a16:rowId xmlns:a16="http://schemas.microsoft.com/office/drawing/2014/main" val="3056942981"/>
                  </a:ext>
                </a:extLst>
              </a:tr>
              <a:tr h="321332">
                <a:tc>
                  <a:txBody>
                    <a:bodyPr/>
                    <a:lstStyle/>
                    <a:p>
                      <a:r>
                        <a:rPr lang="en-US" sz="1000" dirty="0"/>
                        <a:t>Art</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1000" baseline="0" dirty="0">
                          <a:latin typeface="Arial Narrow" panose="020B0606020202030204" pitchFamily="34" charset="0"/>
                        </a:rPr>
                        <a:t>In Art, we will be creating our own cave drawings using various media including charcoal and pastels.</a:t>
                      </a:r>
                    </a:p>
                  </a:txBody>
                  <a:tcPr>
                    <a:noFill/>
                  </a:tcPr>
                </a:tc>
                <a:extLst>
                  <a:ext uri="{0D108BD9-81ED-4DB2-BD59-A6C34878D82A}">
                    <a16:rowId xmlns:a16="http://schemas.microsoft.com/office/drawing/2014/main" val="10003"/>
                  </a:ext>
                </a:extLst>
              </a:tr>
              <a:tr h="444922">
                <a:tc>
                  <a:txBody>
                    <a:bodyPr/>
                    <a:lstStyle/>
                    <a:p>
                      <a:r>
                        <a:rPr lang="en-US" sz="1000" dirty="0"/>
                        <a:t>Computing</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1000" dirty="0">
                          <a:latin typeface="Arial Narrow" panose="020B0606020202030204" pitchFamily="34" charset="0"/>
                        </a:rPr>
                        <a:t>In Computing, we will be learning about technologies.</a:t>
                      </a:r>
                    </a:p>
                  </a:txBody>
                  <a:tcPr>
                    <a:noFill/>
                  </a:tcPr>
                </a:tc>
                <a:extLst>
                  <a:ext uri="{0D108BD9-81ED-4DB2-BD59-A6C34878D82A}">
                    <a16:rowId xmlns:a16="http://schemas.microsoft.com/office/drawing/2014/main" val="10004"/>
                  </a:ext>
                </a:extLst>
              </a:tr>
              <a:tr h="444922">
                <a:tc>
                  <a:txBody>
                    <a:bodyPr/>
                    <a:lstStyle/>
                    <a:p>
                      <a:r>
                        <a:rPr lang="en-US" sz="1000" dirty="0"/>
                        <a:t>PE</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1000" i="0" dirty="0">
                          <a:latin typeface="Arial Narrow" panose="020B0606020202030204" pitchFamily="34" charset="0"/>
                        </a:rPr>
                        <a:t>In Autumn 1, we will be focusing on developing skills in invasion games and gymnastics.</a:t>
                      </a:r>
                    </a:p>
                    <a:p>
                      <a:r>
                        <a:rPr lang="en-US" sz="1000" i="0" dirty="0">
                          <a:latin typeface="Arial Narrow" panose="020B0606020202030204" pitchFamily="34" charset="0"/>
                        </a:rPr>
                        <a:t>In Autumn 2, we will improve our skills in </a:t>
                      </a:r>
                      <a:r>
                        <a:rPr lang="en-US" sz="1000" i="0">
                          <a:latin typeface="Arial Narrow" panose="020B0606020202030204" pitchFamily="34" charset="0"/>
                        </a:rPr>
                        <a:t>invasion games and </a:t>
                      </a:r>
                      <a:r>
                        <a:rPr lang="en-US" sz="1000" i="0" dirty="0">
                          <a:latin typeface="Arial Narrow" panose="020B0606020202030204" pitchFamily="34" charset="0"/>
                        </a:rPr>
                        <a:t>net and </a:t>
                      </a:r>
                      <a:r>
                        <a:rPr lang="en-US" sz="1000" i="0">
                          <a:latin typeface="Arial Narrow" panose="020B0606020202030204" pitchFamily="34" charset="0"/>
                        </a:rPr>
                        <a:t>wall games.</a:t>
                      </a:r>
                      <a:endParaRPr lang="en-US" sz="1000" i="0" dirty="0">
                        <a:latin typeface="Arial Narrow" panose="020B0606020202030204" pitchFamily="34" charset="0"/>
                      </a:endParaRPr>
                    </a:p>
                  </a:txBody>
                  <a:tcPr>
                    <a:noFill/>
                  </a:tcPr>
                </a:tc>
                <a:extLst>
                  <a:ext uri="{0D108BD9-81ED-4DB2-BD59-A6C34878D82A}">
                    <a16:rowId xmlns:a16="http://schemas.microsoft.com/office/drawing/2014/main" val="10005"/>
                  </a:ext>
                </a:extLst>
              </a:tr>
              <a:tr h="271691">
                <a:tc>
                  <a:txBody>
                    <a:bodyPr/>
                    <a:lstStyle/>
                    <a:p>
                      <a:r>
                        <a:rPr lang="en-US" sz="1000" dirty="0"/>
                        <a:t>Music</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pPr marL="0" marR="0">
                        <a:lnSpc>
                          <a:spcPct val="115000"/>
                        </a:lnSpc>
                        <a:spcBef>
                          <a:spcPts val="0"/>
                        </a:spcBef>
                        <a:spcAft>
                          <a:spcPts val="0"/>
                        </a:spcAft>
                      </a:pPr>
                      <a:r>
                        <a:rPr lang="en-GB" sz="1000" dirty="0">
                          <a:effectLst/>
                          <a:latin typeface="Arial Narrow" panose="020B0606020202030204" pitchFamily="34" charset="0"/>
                          <a:ea typeface="Calibri"/>
                          <a:cs typeface="Times New Roman"/>
                        </a:rPr>
                        <a:t>We will be developing our understanding of pitch, pulse and rhythm in our singing lessons this term. </a:t>
                      </a:r>
                    </a:p>
                  </a:txBody>
                  <a:tcPr marL="68580" marR="68580" marT="0" marB="0">
                    <a:noFill/>
                  </a:tcPr>
                </a:tc>
                <a:extLst>
                  <a:ext uri="{0D108BD9-81ED-4DB2-BD59-A6C34878D82A}">
                    <a16:rowId xmlns:a16="http://schemas.microsoft.com/office/drawing/2014/main" val="10006"/>
                  </a:ext>
                </a:extLst>
              </a:tr>
              <a:tr h="321332">
                <a:tc>
                  <a:txBody>
                    <a:bodyPr/>
                    <a:lstStyle/>
                    <a:p>
                      <a:r>
                        <a:rPr lang="en-US" sz="1000" dirty="0"/>
                        <a:t>Spanish</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1000" dirty="0">
                          <a:latin typeface="Arial Narrow" panose="020B0606020202030204" pitchFamily="34" charset="0"/>
                        </a:rPr>
                        <a:t>In Spanish in year 3, we will be learning basic greetings, how to ask people how they are and classroom instructions.</a:t>
                      </a:r>
                    </a:p>
                  </a:txBody>
                  <a:tcPr>
                    <a:noFill/>
                  </a:tcPr>
                </a:tc>
                <a:extLst>
                  <a:ext uri="{0D108BD9-81ED-4DB2-BD59-A6C34878D82A}">
                    <a16:rowId xmlns:a16="http://schemas.microsoft.com/office/drawing/2014/main" val="10007"/>
                  </a:ext>
                </a:extLst>
              </a:tr>
              <a:tr h="269305">
                <a:tc>
                  <a:txBody>
                    <a:bodyPr/>
                    <a:lstStyle/>
                    <a:p>
                      <a:r>
                        <a:rPr lang="en-US" sz="1000" dirty="0"/>
                        <a:t>RE</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1000" baseline="0" dirty="0">
                          <a:latin typeface="Arial Narrow" panose="020B0606020202030204" pitchFamily="34" charset="0"/>
                        </a:rPr>
                        <a:t>We will be learning about Christianity and develop an understanding of Jesus’ parables.</a:t>
                      </a:r>
                    </a:p>
                  </a:txBody>
                  <a:tcPr>
                    <a:noFill/>
                  </a:tcPr>
                </a:tc>
                <a:extLst>
                  <a:ext uri="{0D108BD9-81ED-4DB2-BD59-A6C34878D82A}">
                    <a16:rowId xmlns:a16="http://schemas.microsoft.com/office/drawing/2014/main" val="10008"/>
                  </a:ext>
                </a:extLst>
              </a:tr>
              <a:tr h="321332">
                <a:tc>
                  <a:txBody>
                    <a:bodyPr/>
                    <a:lstStyle/>
                    <a:p>
                      <a:r>
                        <a:rPr lang="en-US" sz="1000" dirty="0"/>
                        <a:t>PSHCE</a:t>
                      </a:r>
                      <a:endParaRPr lang="en-US" sz="1000" dirty="0">
                        <a:latin typeface="Arial Narrow" panose="020B0606020202030204" pitchFamily="34" charset="0"/>
                      </a:endParaRPr>
                    </a:p>
                  </a:txBody>
                  <a:tcPr>
                    <a:solidFill>
                      <a:schemeClr val="accent1">
                        <a:lumMod val="40000"/>
                        <a:lumOff val="60000"/>
                      </a:schemeClr>
                    </a:solidFill>
                  </a:tcPr>
                </a:tc>
                <a:tc>
                  <a:txBody>
                    <a:bodyPr/>
                    <a:lstStyle/>
                    <a:p>
                      <a:r>
                        <a:rPr lang="en-US" sz="1000" dirty="0">
                          <a:latin typeface="Arial Narrow" panose="020B0606020202030204" pitchFamily="34" charset="0"/>
                        </a:rPr>
                        <a:t>In PSHCE, we will be looking at how we make ourselves and others happy. We will also be looking at why having a group of friends is important and what makes a healthy friendship.</a:t>
                      </a:r>
                    </a:p>
                  </a:txBody>
                  <a:tcPr>
                    <a:noFill/>
                  </a:tcPr>
                </a:tc>
                <a:extLst>
                  <a:ext uri="{0D108BD9-81ED-4DB2-BD59-A6C34878D82A}">
                    <a16:rowId xmlns:a16="http://schemas.microsoft.com/office/drawing/2014/main" val="10009"/>
                  </a:ext>
                </a:extLst>
              </a:tr>
            </a:tbl>
          </a:graphicData>
        </a:graphic>
      </p:graphicFrame>
      <p:pic>
        <p:nvPicPr>
          <p:cNvPr id="1028" name="Picture 4" descr="Why Did Our Paleolithic Ancestors Paint Cave Art? | Discover Magazine">
            <a:extLst>
              <a:ext uri="{FF2B5EF4-FFF2-40B4-BE49-F238E27FC236}">
                <a16:creationId xmlns:a16="http://schemas.microsoft.com/office/drawing/2014/main" id="{624E8CD6-EBA7-449A-8848-BB17EC5C5F4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
            <a:ext cx="1676400" cy="109982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377D824-4A86-4CE4-9BB9-8E2C491E89C2}"/>
              </a:ext>
            </a:extLst>
          </p:cNvPr>
          <p:cNvSpPr txBox="1"/>
          <p:nvPr/>
        </p:nvSpPr>
        <p:spPr>
          <a:xfrm>
            <a:off x="5181600" y="4876800"/>
            <a:ext cx="4572000" cy="1754326"/>
          </a:xfrm>
          <a:prstGeom prst="rect">
            <a:avLst/>
          </a:prstGeom>
          <a:noFill/>
        </p:spPr>
        <p:txBody>
          <a:bodyPr wrap="square" rtlCol="0">
            <a:spAutoFit/>
          </a:bodyPr>
          <a:lstStyle/>
          <a:p>
            <a:r>
              <a:rPr lang="en-GB" sz="1200" b="1" dirty="0">
                <a:latin typeface="Arial Narrow" panose="020B0606020202030204" pitchFamily="34" charset="0"/>
              </a:rPr>
              <a:t>Stone Age Homework Project</a:t>
            </a:r>
            <a:endParaRPr lang="en-GB" sz="1200" dirty="0">
              <a:latin typeface="Arial Narrow" panose="020B0606020202030204" pitchFamily="34" charset="0"/>
            </a:endParaRPr>
          </a:p>
          <a:p>
            <a:r>
              <a:rPr lang="en-GB" sz="1200" dirty="0">
                <a:latin typeface="Arial Narrow" panose="020B0606020202030204" pitchFamily="34" charset="0"/>
              </a:rPr>
              <a:t>Children have an optional creative homework project this term which can be handed in at any time before Friday 6</a:t>
            </a:r>
            <a:r>
              <a:rPr lang="en-GB" sz="1200" baseline="30000" dirty="0">
                <a:latin typeface="Arial Narrow" panose="020B0606020202030204" pitchFamily="34" charset="0"/>
              </a:rPr>
              <a:t>th</a:t>
            </a:r>
            <a:r>
              <a:rPr lang="en-GB" sz="1200" dirty="0">
                <a:latin typeface="Arial Narrow" panose="020B0606020202030204" pitchFamily="34" charset="0"/>
              </a:rPr>
              <a:t> December 2024. The homework can be linked to our topic, through the ages – the Stone Age, Iron Age or the Bronze Age. The project can be completed alone or with adult or sibling support and should be of a good quality. </a:t>
            </a:r>
          </a:p>
          <a:p>
            <a:r>
              <a:rPr lang="en-GB" sz="1200" dirty="0">
                <a:latin typeface="Arial Narrow" panose="020B0606020202030204" pitchFamily="34" charset="0"/>
              </a:rPr>
              <a:t>Ideas for projects include creating some cave art, making model of a round house or settlement, a timeline of this period of history, baking bread to a Stone Age bread or making a stone age outfit.</a:t>
            </a:r>
          </a:p>
        </p:txBody>
      </p:sp>
    </p:spTree>
    <p:extLst>
      <p:ext uri="{BB962C8B-B14F-4D97-AF65-F5344CB8AC3E}">
        <p14:creationId xmlns:p14="http://schemas.microsoft.com/office/powerpoint/2010/main" val="1007976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4730</TotalTime>
  <Words>654</Words>
  <Application>Microsoft Office PowerPoint</Application>
  <PresentationFormat>A4 Paper (210x297 mm)</PresentationFormat>
  <Paragraphs>45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Hewitt</dc:creator>
  <cp:lastModifiedBy>Alison Stenton</cp:lastModifiedBy>
  <cp:revision>78</cp:revision>
  <cp:lastPrinted>2024-09-17T09:21:55Z</cp:lastPrinted>
  <dcterms:created xsi:type="dcterms:W3CDTF">2018-09-06T19:10:24Z</dcterms:created>
  <dcterms:modified xsi:type="dcterms:W3CDTF">2024-09-19T12:30:09Z</dcterms:modified>
</cp:coreProperties>
</file>