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0" d="100"/>
          <a:sy n="90" d="100"/>
        </p:scale>
        <p:origin x="1218" y="1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CCB9CE3-0757-45F7-BD4E-260CD59D443A}" type="datetimeFigureOut">
              <a:rPr lang="en-GB" smtClean="0"/>
              <a:t>17/09/2024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A5241D-A62F-4C4F-A34A-418D120A35BB}" type="slidenum">
              <a:rPr lang="en-GB" smtClean="0"/>
              <a:t>‹#›</a:t>
            </a:fld>
            <a:endParaRPr lang="en-GB"/>
          </a:p>
        </p:txBody>
      </p:sp>
    </p:spTree>
    <p:extLst>
      <p:ext uri="{BB962C8B-B14F-4D97-AF65-F5344CB8AC3E}">
        <p14:creationId xmlns:p14="http://schemas.microsoft.com/office/powerpoint/2010/main" val="3098526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CB9CE3-0757-45F7-BD4E-260CD59D443A}" type="datetimeFigureOut">
              <a:rPr lang="en-GB" smtClean="0"/>
              <a:t>17/09/2024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A5241D-A62F-4C4F-A34A-418D120A35BB}" type="slidenum">
              <a:rPr lang="en-GB" smtClean="0"/>
              <a:t>‹#›</a:t>
            </a:fld>
            <a:endParaRPr lang="en-GB"/>
          </a:p>
        </p:txBody>
      </p:sp>
    </p:spTree>
    <p:extLst>
      <p:ext uri="{BB962C8B-B14F-4D97-AF65-F5344CB8AC3E}">
        <p14:creationId xmlns:p14="http://schemas.microsoft.com/office/powerpoint/2010/main" val="3877810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CB9CE3-0757-45F7-BD4E-260CD59D443A}" type="datetimeFigureOut">
              <a:rPr lang="en-GB" smtClean="0"/>
              <a:t>17/09/2024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A5241D-A62F-4C4F-A34A-418D120A35BB}" type="slidenum">
              <a:rPr lang="en-GB" smtClean="0"/>
              <a:t>‹#›</a:t>
            </a:fld>
            <a:endParaRPr lang="en-GB"/>
          </a:p>
        </p:txBody>
      </p:sp>
    </p:spTree>
    <p:extLst>
      <p:ext uri="{BB962C8B-B14F-4D97-AF65-F5344CB8AC3E}">
        <p14:creationId xmlns:p14="http://schemas.microsoft.com/office/powerpoint/2010/main" val="1307248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CB9CE3-0757-45F7-BD4E-260CD59D443A}" type="datetimeFigureOut">
              <a:rPr lang="en-GB" smtClean="0"/>
              <a:t>17/09/2024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A5241D-A62F-4C4F-A34A-418D120A35BB}" type="slidenum">
              <a:rPr lang="en-GB" smtClean="0"/>
              <a:t>‹#›</a:t>
            </a:fld>
            <a:endParaRPr lang="en-GB"/>
          </a:p>
        </p:txBody>
      </p:sp>
    </p:spTree>
    <p:extLst>
      <p:ext uri="{BB962C8B-B14F-4D97-AF65-F5344CB8AC3E}">
        <p14:creationId xmlns:p14="http://schemas.microsoft.com/office/powerpoint/2010/main" val="2791173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CCB9CE3-0757-45F7-BD4E-260CD59D443A}" type="datetimeFigureOut">
              <a:rPr lang="en-GB" smtClean="0"/>
              <a:t>17/09/2024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A5241D-A62F-4C4F-A34A-418D120A35BB}" type="slidenum">
              <a:rPr lang="en-GB" smtClean="0"/>
              <a:t>‹#›</a:t>
            </a:fld>
            <a:endParaRPr lang="en-GB"/>
          </a:p>
        </p:txBody>
      </p:sp>
    </p:spTree>
    <p:extLst>
      <p:ext uri="{BB962C8B-B14F-4D97-AF65-F5344CB8AC3E}">
        <p14:creationId xmlns:p14="http://schemas.microsoft.com/office/powerpoint/2010/main" val="1614661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CB9CE3-0757-45F7-BD4E-260CD59D443A}" type="datetimeFigureOut">
              <a:rPr lang="en-GB" smtClean="0"/>
              <a:t>17/09/2024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A5241D-A62F-4C4F-A34A-418D120A35BB}" type="slidenum">
              <a:rPr lang="en-GB" smtClean="0"/>
              <a:t>‹#›</a:t>
            </a:fld>
            <a:endParaRPr lang="en-GB"/>
          </a:p>
        </p:txBody>
      </p:sp>
    </p:spTree>
    <p:extLst>
      <p:ext uri="{BB962C8B-B14F-4D97-AF65-F5344CB8AC3E}">
        <p14:creationId xmlns:p14="http://schemas.microsoft.com/office/powerpoint/2010/main" val="2682174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CB9CE3-0757-45F7-BD4E-260CD59D443A}" type="datetimeFigureOut">
              <a:rPr lang="en-GB" smtClean="0"/>
              <a:t>17/09/2024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EA5241D-A62F-4C4F-A34A-418D120A35BB}" type="slidenum">
              <a:rPr lang="en-GB" smtClean="0"/>
              <a:t>‹#›</a:t>
            </a:fld>
            <a:endParaRPr lang="en-GB"/>
          </a:p>
        </p:txBody>
      </p:sp>
    </p:spTree>
    <p:extLst>
      <p:ext uri="{BB962C8B-B14F-4D97-AF65-F5344CB8AC3E}">
        <p14:creationId xmlns:p14="http://schemas.microsoft.com/office/powerpoint/2010/main" val="76321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CB9CE3-0757-45F7-BD4E-260CD59D443A}" type="datetimeFigureOut">
              <a:rPr lang="en-GB" smtClean="0"/>
              <a:t>17/09/2024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EA5241D-A62F-4C4F-A34A-418D120A35BB}" type="slidenum">
              <a:rPr lang="en-GB" smtClean="0"/>
              <a:t>‹#›</a:t>
            </a:fld>
            <a:endParaRPr lang="en-GB"/>
          </a:p>
        </p:txBody>
      </p:sp>
    </p:spTree>
    <p:extLst>
      <p:ext uri="{BB962C8B-B14F-4D97-AF65-F5344CB8AC3E}">
        <p14:creationId xmlns:p14="http://schemas.microsoft.com/office/powerpoint/2010/main" val="2662404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CB9CE3-0757-45F7-BD4E-260CD59D443A}" type="datetimeFigureOut">
              <a:rPr lang="en-GB" smtClean="0"/>
              <a:t>17/09/2024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EA5241D-A62F-4C4F-A34A-418D120A35BB}" type="slidenum">
              <a:rPr lang="en-GB" smtClean="0"/>
              <a:t>‹#›</a:t>
            </a:fld>
            <a:endParaRPr lang="en-GB"/>
          </a:p>
        </p:txBody>
      </p:sp>
    </p:spTree>
    <p:extLst>
      <p:ext uri="{BB962C8B-B14F-4D97-AF65-F5344CB8AC3E}">
        <p14:creationId xmlns:p14="http://schemas.microsoft.com/office/powerpoint/2010/main" val="4194469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CCB9CE3-0757-45F7-BD4E-260CD59D443A}" type="datetimeFigureOut">
              <a:rPr lang="en-GB" smtClean="0"/>
              <a:t>17/09/2024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A5241D-A62F-4C4F-A34A-418D120A35BB}" type="slidenum">
              <a:rPr lang="en-GB" smtClean="0"/>
              <a:t>‹#›</a:t>
            </a:fld>
            <a:endParaRPr lang="en-GB"/>
          </a:p>
        </p:txBody>
      </p:sp>
    </p:spTree>
    <p:extLst>
      <p:ext uri="{BB962C8B-B14F-4D97-AF65-F5344CB8AC3E}">
        <p14:creationId xmlns:p14="http://schemas.microsoft.com/office/powerpoint/2010/main" val="3525255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CCB9CE3-0757-45F7-BD4E-260CD59D443A}" type="datetimeFigureOut">
              <a:rPr lang="en-GB" smtClean="0"/>
              <a:t>17/09/2024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A5241D-A62F-4C4F-A34A-418D120A35BB}" type="slidenum">
              <a:rPr lang="en-GB" smtClean="0"/>
              <a:t>‹#›</a:t>
            </a:fld>
            <a:endParaRPr lang="en-GB"/>
          </a:p>
        </p:txBody>
      </p:sp>
    </p:spTree>
    <p:extLst>
      <p:ext uri="{BB962C8B-B14F-4D97-AF65-F5344CB8AC3E}">
        <p14:creationId xmlns:p14="http://schemas.microsoft.com/office/powerpoint/2010/main" val="532189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CB9CE3-0757-45F7-BD4E-260CD59D443A}" type="datetimeFigureOut">
              <a:rPr lang="en-GB" smtClean="0"/>
              <a:t>17/09/2024</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A5241D-A62F-4C4F-A34A-418D120A35BB}" type="slidenum">
              <a:rPr lang="en-GB" smtClean="0"/>
              <a:t>‹#›</a:t>
            </a:fld>
            <a:endParaRPr lang="en-GB"/>
          </a:p>
        </p:txBody>
      </p:sp>
    </p:spTree>
    <p:extLst>
      <p:ext uri="{BB962C8B-B14F-4D97-AF65-F5344CB8AC3E}">
        <p14:creationId xmlns:p14="http://schemas.microsoft.com/office/powerpoint/2010/main" val="24728215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14122" y="217317"/>
            <a:ext cx="3500567" cy="846386"/>
          </a:xfrm>
          <a:prstGeom prst="rect">
            <a:avLst/>
          </a:prstGeom>
          <a:noFill/>
        </p:spPr>
        <p:txBody>
          <a:bodyPr wrap="square" rtlCol="0">
            <a:spAutoFit/>
          </a:bodyPr>
          <a:lstStyle/>
          <a:p>
            <a:pPr algn="ctr"/>
            <a:r>
              <a:rPr lang="en-GB" b="1" dirty="0">
                <a:solidFill>
                  <a:srgbClr val="0070C0"/>
                </a:solidFill>
              </a:rPr>
              <a:t>Year 4 Autumn Term</a:t>
            </a:r>
          </a:p>
          <a:p>
            <a:pPr algn="ctr"/>
            <a:endParaRPr lang="en-GB" sz="700" dirty="0"/>
          </a:p>
          <a:p>
            <a:pPr algn="ctr"/>
            <a:r>
              <a:rPr lang="en-GB" sz="2400" b="1" dirty="0">
                <a:solidFill>
                  <a:srgbClr val="0070C0"/>
                </a:solidFill>
              </a:rPr>
              <a:t>Invaders and Settlers</a:t>
            </a:r>
          </a:p>
        </p:txBody>
      </p:sp>
      <p:sp>
        <p:nvSpPr>
          <p:cNvPr id="5" name="Rectangle 4"/>
          <p:cNvSpPr/>
          <p:nvPr/>
        </p:nvSpPr>
        <p:spPr>
          <a:xfrm>
            <a:off x="69156" y="1220699"/>
            <a:ext cx="4953000" cy="5816977"/>
          </a:xfrm>
          <a:prstGeom prst="rect">
            <a:avLst/>
          </a:prstGeom>
        </p:spPr>
        <p:txBody>
          <a:bodyPr>
            <a:spAutoFit/>
          </a:bodyPr>
          <a:lstStyle/>
          <a:p>
            <a:r>
              <a:rPr lang="en-GB" sz="1400" b="1" dirty="0">
                <a:solidFill>
                  <a:srgbClr val="0070C0"/>
                </a:solidFill>
              </a:rPr>
              <a:t>Our Topic</a:t>
            </a:r>
            <a:r>
              <a:rPr lang="en-GB" sz="1400" b="1" dirty="0"/>
              <a:t>		</a:t>
            </a:r>
          </a:p>
          <a:p>
            <a:r>
              <a:rPr lang="en-GB"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During the Autumn term, our first topic will be a whole-school creativity focus on Paris Paralympics. This will then be followed by our Year 4 topic of ‘Invaders and Settlers’ which will focus on learning about the history of our islands from 550BCE until 1066, covering a whistle stop tour of the Celts, the Romans, Anglo Saxons, Vikings and Normans. We will be reading ‘Riddle of the Runes – A Viking Mystery’ by Janina Ramirez. </a:t>
            </a:r>
          </a:p>
          <a:p>
            <a:endParaRPr lang="en-GB" sz="12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r>
              <a:rPr lang="en-GB" sz="14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Homework</a:t>
            </a:r>
          </a:p>
          <a:p>
            <a:r>
              <a:rPr lang="en-GB" sz="1200" dirty="0"/>
              <a:t>In Year 4, we have high expectations with homework and expect it to be handed in on time and to a high standard. Children will be expected to:</a:t>
            </a:r>
          </a:p>
          <a:p>
            <a:endParaRPr lang="en-GB" sz="600" dirty="0"/>
          </a:p>
          <a:p>
            <a:pPr marL="171450" indent="-171450">
              <a:buFont typeface="Arial" panose="020B0604020202020204" pitchFamily="34" charset="0"/>
              <a:buChar char="•"/>
            </a:pPr>
            <a:r>
              <a:rPr lang="en-GB" sz="1200" dirty="0"/>
              <a:t>Regular reading at home (at least three times a week). Teachers will regularly check reading records and value an adult’s comment in there.</a:t>
            </a:r>
          </a:p>
          <a:p>
            <a:pPr marL="171450" indent="-171450">
              <a:buFont typeface="Arial" panose="020B0604020202020204" pitchFamily="34" charset="0"/>
              <a:buChar char="•"/>
            </a:pPr>
            <a:r>
              <a:rPr lang="en-GB" sz="1200" dirty="0"/>
              <a:t>Learn their weekly spellings to be given out on a Friday to be completed for the following Friday. </a:t>
            </a:r>
          </a:p>
          <a:p>
            <a:pPr marL="171450" indent="-171450">
              <a:buFont typeface="Arial" panose="020B0604020202020204" pitchFamily="34" charset="0"/>
              <a:buChar char="•"/>
            </a:pPr>
            <a:r>
              <a:rPr lang="en-GB" sz="1200" dirty="0"/>
              <a:t>Complete a weekly maths or English activity, linked to something we have recently covered in class. This will also be set on a Friday via Doodle learning. </a:t>
            </a:r>
          </a:p>
          <a:p>
            <a:pPr marL="171450" indent="-171450">
              <a:buFont typeface="Arial" panose="020B0604020202020204" pitchFamily="34" charset="0"/>
              <a:buChar char="•"/>
            </a:pPr>
            <a:endParaRPr lang="en-GB" sz="1200" dirty="0"/>
          </a:p>
          <a:p>
            <a:r>
              <a:rPr lang="en-GB" sz="1200" dirty="0"/>
              <a:t>In addition to this, children can complete a piece of creative homework per term (see to the right) if they wish. </a:t>
            </a:r>
          </a:p>
          <a:p>
            <a:pPr marL="171450" indent="-171450">
              <a:buFontTx/>
              <a:buChar char="-"/>
            </a:pPr>
            <a:endParaRPr lang="en-GB" sz="1200" dirty="0"/>
          </a:p>
          <a:p>
            <a:r>
              <a:rPr lang="en-GB" sz="14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PE and outdoor learning</a:t>
            </a:r>
          </a:p>
          <a:p>
            <a:r>
              <a:rPr lang="en-GB" sz="1200" dirty="0"/>
              <a:t>We ask that children have their full P.E kit in </a:t>
            </a:r>
          </a:p>
          <a:p>
            <a:r>
              <a:rPr lang="en-GB" sz="1200" dirty="0"/>
              <a:t>school </a:t>
            </a:r>
            <a:r>
              <a:rPr lang="en-GB" sz="1200" b="1" u="sng" dirty="0"/>
              <a:t>at all times </a:t>
            </a:r>
            <a:r>
              <a:rPr lang="en-GB" sz="1200" dirty="0"/>
              <a:t>and only take them home </a:t>
            </a:r>
          </a:p>
          <a:p>
            <a:r>
              <a:rPr lang="en-GB" sz="1200" dirty="0"/>
              <a:t>in the school holidays. Please also have </a:t>
            </a:r>
          </a:p>
          <a:p>
            <a:r>
              <a:rPr lang="en-GB" sz="1200" dirty="0"/>
              <a:t>wellies at school for outdoor learning.</a:t>
            </a:r>
            <a:endParaRPr lang="en-GB" sz="12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r>
              <a:rPr lang="en-GB"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Thank you for your continued support, </a:t>
            </a:r>
          </a:p>
          <a:p>
            <a:r>
              <a:rPr lang="en-GB" sz="12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The Year 4 Team</a:t>
            </a:r>
            <a:endParaRPr lang="en-GB" sz="1200" b="1" dirty="0"/>
          </a:p>
          <a:p>
            <a:endParaRPr lang="en-GB" sz="12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678256082"/>
              </p:ext>
            </p:extLst>
          </p:nvPr>
        </p:nvGraphicFramePr>
        <p:xfrm>
          <a:off x="5022156" y="373251"/>
          <a:ext cx="4736507" cy="4849352"/>
        </p:xfrm>
        <a:graphic>
          <a:graphicData uri="http://schemas.openxmlformats.org/drawingml/2006/table">
            <a:tbl>
              <a:tblPr firstRow="1" bandRow="1">
                <a:tableStyleId>{5940675A-B579-460E-94D1-54222C63F5DA}</a:tableStyleId>
              </a:tblPr>
              <a:tblGrid>
                <a:gridCol w="877957">
                  <a:extLst>
                    <a:ext uri="{9D8B030D-6E8A-4147-A177-3AD203B41FA5}">
                      <a16:colId xmlns:a16="http://schemas.microsoft.com/office/drawing/2014/main" val="426153223"/>
                    </a:ext>
                  </a:extLst>
                </a:gridCol>
                <a:gridCol w="3858550">
                  <a:extLst>
                    <a:ext uri="{9D8B030D-6E8A-4147-A177-3AD203B41FA5}">
                      <a16:colId xmlns:a16="http://schemas.microsoft.com/office/drawing/2014/main" val="2315174273"/>
                    </a:ext>
                  </a:extLst>
                </a:gridCol>
              </a:tblGrid>
              <a:tr h="584284">
                <a:tc>
                  <a:txBody>
                    <a:bodyPr/>
                    <a:lstStyle/>
                    <a:p>
                      <a:pPr algn="ctr">
                        <a:lnSpc>
                          <a:spcPct val="100000"/>
                        </a:lnSpc>
                        <a:spcAft>
                          <a:spcPts val="0"/>
                        </a:spcAft>
                      </a:pPr>
                      <a:endParaRPr lang="en-GB" sz="900" b="1"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algn="ctr">
                        <a:lnSpc>
                          <a:spcPct val="100000"/>
                        </a:lnSpc>
                        <a:spcAft>
                          <a:spcPts val="0"/>
                        </a:spcAft>
                      </a:pPr>
                      <a:r>
                        <a:rPr lang="en-GB" sz="9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Science</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nSpc>
                          <a:spcPct val="100000"/>
                        </a:lnSpc>
                        <a:spcAft>
                          <a:spcPts val="0"/>
                        </a:spcAft>
                      </a:pPr>
                      <a:r>
                        <a:rPr lang="en-GB" sz="1000" dirty="0">
                          <a:effectLst/>
                          <a:latin typeface="Arial" panose="020B0604020202020204" pitchFamily="34" charset="0"/>
                          <a:ea typeface="Calibri" panose="020F0502020204030204" pitchFamily="34" charset="0"/>
                          <a:cs typeface="Arial" panose="020B0604020202020204" pitchFamily="34" charset="0"/>
                        </a:rPr>
                        <a:t>Children will  be looking at plants and sound. Children will learn about the features of plants and how a flower functions. </a:t>
                      </a:r>
                      <a:r>
                        <a:rPr lang="en-GB" sz="1000" baseline="0" dirty="0">
                          <a:effectLst/>
                          <a:latin typeface="Arial" panose="020B0604020202020204" pitchFamily="34" charset="0"/>
                          <a:ea typeface="Calibri" panose="020F0502020204030204" pitchFamily="34" charset="0"/>
                          <a:cs typeface="Arial" panose="020B0604020202020204" pitchFamily="34" charset="0"/>
                        </a:rPr>
                        <a:t>With sound, children will understand how humans hear and the different parts of the ear and their purposes. </a:t>
                      </a:r>
                      <a:endParaRPr lang="en-GB" sz="1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22877228"/>
                  </a:ext>
                </a:extLst>
              </a:tr>
              <a:tr h="361037">
                <a:tc>
                  <a:txBody>
                    <a:bodyPr/>
                    <a:lstStyle/>
                    <a:p>
                      <a:pPr algn="ctr">
                        <a:lnSpc>
                          <a:spcPct val="100000"/>
                        </a:lnSpc>
                        <a:spcAft>
                          <a:spcPts val="0"/>
                        </a:spcAft>
                      </a:pPr>
                      <a:r>
                        <a:rPr lang="en-GB" sz="900" b="1" dirty="0">
                          <a:effectLst/>
                          <a:latin typeface="Calibri" panose="020F0502020204030204" pitchFamily="34" charset="0"/>
                          <a:ea typeface="Calibri" panose="020F0502020204030204" pitchFamily="34" charset="0"/>
                          <a:cs typeface="Times New Roman" panose="02020603050405020304" pitchFamily="18" charset="0"/>
                        </a:rPr>
                        <a:t>History</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Arial" panose="020B0604020202020204" pitchFamily="34" charset="0"/>
                          <a:ea typeface="+mn-ea"/>
                          <a:cs typeface="Arial" panose="020B0604020202020204" pitchFamily="34" charset="0"/>
                        </a:rPr>
                        <a:t>Children will look at the history of our</a:t>
                      </a:r>
                      <a:r>
                        <a:rPr lang="en-GB" sz="1000" kern="1200" baseline="0" dirty="0">
                          <a:solidFill>
                            <a:schemeClr val="tx1"/>
                          </a:solidFill>
                          <a:effectLst/>
                          <a:latin typeface="Arial" panose="020B0604020202020204" pitchFamily="34" charset="0"/>
                          <a:ea typeface="+mn-ea"/>
                          <a:cs typeface="Arial" panose="020B0604020202020204" pitchFamily="34" charset="0"/>
                        </a:rPr>
                        <a:t> islands from the Celts to the Normans, taking in the Romans, Vikings and Anglo Saxons on the way. We will be having a Viking Day which will include a visit from POPS Outdoor Adventure.</a:t>
                      </a:r>
                      <a:endParaRPr lang="en-GB" sz="1000" kern="1200" dirty="0">
                        <a:solidFill>
                          <a:schemeClr val="tx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88120749"/>
                  </a:ext>
                </a:extLst>
              </a:tr>
              <a:tr h="323428">
                <a:tc>
                  <a:txBody>
                    <a:bodyPr/>
                    <a:lstStyle/>
                    <a:p>
                      <a:pPr algn="ctr">
                        <a:lnSpc>
                          <a:spcPct val="100000"/>
                        </a:lnSpc>
                        <a:spcAft>
                          <a:spcPts val="0"/>
                        </a:spcAft>
                      </a:pPr>
                      <a:r>
                        <a:rPr lang="en-GB" sz="9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Geography</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solidFill>
                            <a:srgbClr val="000000"/>
                          </a:solidFill>
                          <a:effectLst/>
                          <a:latin typeface="Arial" panose="020B0604020202020204" pitchFamily="34" charset="0"/>
                          <a:ea typeface="Calibri" panose="020F0502020204030204" pitchFamily="34" charset="0"/>
                          <a:cs typeface="Arial" panose="020B0604020202020204" pitchFamily="34" charset="0"/>
                        </a:rPr>
                        <a:t>In geography,</a:t>
                      </a:r>
                      <a:r>
                        <a:rPr lang="en-GB" sz="1000" baseline="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GB" sz="1000" dirty="0">
                          <a:solidFill>
                            <a:srgbClr val="000000"/>
                          </a:solidFill>
                          <a:effectLst/>
                          <a:latin typeface="Arial" panose="020B0604020202020204" pitchFamily="34" charset="0"/>
                          <a:ea typeface="Calibri" panose="020F0502020204030204" pitchFamily="34" charset="0"/>
                          <a:cs typeface="Arial" panose="020B0604020202020204" pitchFamily="34" charset="0"/>
                        </a:rPr>
                        <a:t>we will be looking at the human</a:t>
                      </a:r>
                      <a:r>
                        <a:rPr lang="en-GB" sz="1000" baseline="0" dirty="0">
                          <a:solidFill>
                            <a:srgbClr val="000000"/>
                          </a:solidFill>
                          <a:effectLst/>
                          <a:latin typeface="Arial" panose="020B0604020202020204" pitchFamily="34" charset="0"/>
                          <a:ea typeface="Calibri" panose="020F0502020204030204" pitchFamily="34" charset="0"/>
                          <a:cs typeface="Arial" panose="020B0604020202020204" pitchFamily="34" charset="0"/>
                        </a:rPr>
                        <a:t> and physical geography of the British Isles.</a:t>
                      </a:r>
                      <a:endParaRPr lang="en-GB" sz="1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973100817"/>
                  </a:ext>
                </a:extLst>
              </a:tr>
              <a:tr h="361037">
                <a:tc>
                  <a:txBody>
                    <a:bodyPr/>
                    <a:lstStyle/>
                    <a:p>
                      <a:pPr algn="ctr">
                        <a:lnSpc>
                          <a:spcPct val="100000"/>
                        </a:lnSpc>
                        <a:spcAft>
                          <a:spcPts val="0"/>
                        </a:spcAft>
                      </a:pPr>
                      <a:r>
                        <a:rPr lang="en-GB" sz="900" b="1">
                          <a:solidFill>
                            <a:srgbClr val="000000"/>
                          </a:solidFill>
                          <a:effectLst/>
                          <a:latin typeface="Calibri" panose="020F0502020204030204" pitchFamily="34" charset="0"/>
                          <a:ea typeface="Calibri" panose="020F0502020204030204" pitchFamily="34" charset="0"/>
                          <a:cs typeface="Arial" panose="020B0604020202020204" pitchFamily="34" charset="0"/>
                        </a:rPr>
                        <a:t>Art</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effectLst/>
                          <a:latin typeface="Arial" panose="020B0604020202020204" pitchFamily="34" charset="0"/>
                          <a:ea typeface="Calibri" panose="020F0502020204030204" pitchFamily="34" charset="0"/>
                          <a:cs typeface="Arial" panose="020B0604020202020204" pitchFamily="34" charset="0"/>
                        </a:rPr>
                        <a:t>Children will</a:t>
                      </a:r>
                      <a:r>
                        <a:rPr lang="en-GB" sz="1000" baseline="0" dirty="0">
                          <a:effectLst/>
                          <a:latin typeface="Arial" panose="020B0604020202020204" pitchFamily="34" charset="0"/>
                          <a:ea typeface="Calibri" panose="020F0502020204030204" pitchFamily="34" charset="0"/>
                          <a:cs typeface="Arial" panose="020B0604020202020204" pitchFamily="34" charset="0"/>
                        </a:rPr>
                        <a:t> be looking at creating their own interpretation of the Bayeux Tapestry. Children will be looking at famous artists  and drawing upon their ideas and different media to plan and create their own.</a:t>
                      </a:r>
                      <a:endParaRPr lang="en-GB" sz="1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181519294"/>
                  </a:ext>
                </a:extLst>
              </a:tr>
              <a:tr h="361036">
                <a:tc>
                  <a:txBody>
                    <a:bodyPr/>
                    <a:lstStyle/>
                    <a:p>
                      <a:pPr algn="ctr">
                        <a:lnSpc>
                          <a:spcPct val="100000"/>
                        </a:lnSpc>
                        <a:spcAft>
                          <a:spcPts val="0"/>
                        </a:spcAft>
                      </a:pPr>
                      <a:r>
                        <a:rPr lang="en-GB" sz="900" b="1">
                          <a:solidFill>
                            <a:srgbClr val="000000"/>
                          </a:solidFill>
                          <a:effectLst/>
                          <a:latin typeface="Calibri" panose="020F0502020204030204" pitchFamily="34" charset="0"/>
                          <a:ea typeface="Calibri" panose="020F0502020204030204" pitchFamily="34" charset="0"/>
                          <a:cs typeface="Arial" panose="020B0604020202020204" pitchFamily="34" charset="0"/>
                        </a:rPr>
                        <a:t>ICT</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nSpc>
                          <a:spcPct val="100000"/>
                        </a:lnSpc>
                        <a:spcAft>
                          <a:spcPts val="0"/>
                        </a:spcAft>
                      </a:pPr>
                      <a:r>
                        <a:rPr lang="en-GB" sz="1000" dirty="0">
                          <a:effectLst/>
                          <a:latin typeface="Arial" panose="020B0604020202020204" pitchFamily="34" charset="0"/>
                          <a:ea typeface="Calibri" panose="020F0502020204030204" pitchFamily="34" charset="0"/>
                          <a:cs typeface="Arial" panose="020B0604020202020204" pitchFamily="34" charset="0"/>
                        </a:rPr>
                        <a:t>Children will be looking at modern technology and how websites are created. We will also be learning about how to keep safe online.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218282132"/>
                  </a:ext>
                </a:extLst>
              </a:tr>
              <a:tr h="345993">
                <a:tc>
                  <a:txBody>
                    <a:bodyPr/>
                    <a:lstStyle/>
                    <a:p>
                      <a:pPr algn="ctr">
                        <a:lnSpc>
                          <a:spcPct val="100000"/>
                        </a:lnSpc>
                        <a:spcAft>
                          <a:spcPts val="0"/>
                        </a:spcAft>
                      </a:pPr>
                      <a:r>
                        <a:rPr lang="en-GB" sz="900" b="1">
                          <a:solidFill>
                            <a:srgbClr val="000000"/>
                          </a:solidFill>
                          <a:effectLst/>
                          <a:latin typeface="Calibri" panose="020F0502020204030204" pitchFamily="34" charset="0"/>
                          <a:ea typeface="Calibri" panose="020F0502020204030204" pitchFamily="34" charset="0"/>
                          <a:cs typeface="Arial" panose="020B0604020202020204" pitchFamily="34" charset="0"/>
                        </a:rPr>
                        <a:t>RE</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nSpc>
                          <a:spcPct val="100000"/>
                        </a:lnSpc>
                        <a:spcAft>
                          <a:spcPts val="0"/>
                        </a:spcAft>
                      </a:pPr>
                      <a:r>
                        <a:rPr lang="en-GB" sz="1000" dirty="0">
                          <a:effectLst/>
                          <a:latin typeface="Arial" panose="020B0604020202020204" pitchFamily="34" charset="0"/>
                          <a:ea typeface="Calibri" panose="020F0502020204030204" pitchFamily="34" charset="0"/>
                          <a:cs typeface="Arial" panose="020B0604020202020204" pitchFamily="34" charset="0"/>
                        </a:rPr>
                        <a:t>In RE, children will be focusing on Hinduism and Christianity. In Hinduism, we will be looking at the journey of life and the different Gods. In Christianity, we will be looking at the Christmas story.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69291058"/>
                  </a:ext>
                </a:extLst>
              </a:tr>
              <a:tr h="345993">
                <a:tc>
                  <a:txBody>
                    <a:bodyPr/>
                    <a:lstStyle/>
                    <a:p>
                      <a:pPr algn="ctr">
                        <a:lnSpc>
                          <a:spcPct val="100000"/>
                        </a:lnSpc>
                        <a:spcAft>
                          <a:spcPts val="0"/>
                        </a:spcAft>
                      </a:pPr>
                      <a:r>
                        <a:rPr lang="en-GB" sz="900" b="1">
                          <a:solidFill>
                            <a:srgbClr val="000000"/>
                          </a:solidFill>
                          <a:effectLst/>
                          <a:latin typeface="Calibri" panose="020F0502020204030204" pitchFamily="34" charset="0"/>
                          <a:ea typeface="Calibri" panose="020F0502020204030204" pitchFamily="34" charset="0"/>
                          <a:cs typeface="Arial" panose="020B0604020202020204" pitchFamily="34" charset="0"/>
                        </a:rPr>
                        <a:t>PE</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nSpc>
                          <a:spcPct val="100000"/>
                        </a:lnSpc>
                        <a:spcAft>
                          <a:spcPts val="0"/>
                        </a:spcAft>
                        <a:tabLst>
                          <a:tab pos="2679700" algn="l"/>
                        </a:tabLst>
                      </a:pPr>
                      <a:r>
                        <a:rPr lang="en-GB" sz="1000" dirty="0">
                          <a:effectLst/>
                          <a:latin typeface="Arial" panose="020B0604020202020204" pitchFamily="34" charset="0"/>
                          <a:ea typeface="Calibri" panose="020F0502020204030204" pitchFamily="34" charset="0"/>
                          <a:cs typeface="Arial" panose="020B0604020202020204" pitchFamily="34" charset="0"/>
                        </a:rPr>
                        <a:t>In PE, we are focusing on hockey as part of our invasion games and also trying out different Paralympic sports.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901103997"/>
                  </a:ext>
                </a:extLst>
              </a:tr>
              <a:tr h="353514">
                <a:tc>
                  <a:txBody>
                    <a:bodyPr/>
                    <a:lstStyle/>
                    <a:p>
                      <a:pPr algn="ctr">
                        <a:lnSpc>
                          <a:spcPct val="100000"/>
                        </a:lnSpc>
                        <a:spcAft>
                          <a:spcPts val="0"/>
                        </a:spcAft>
                      </a:pPr>
                      <a:r>
                        <a:rPr lang="en-GB" sz="900" b="1">
                          <a:solidFill>
                            <a:srgbClr val="000000"/>
                          </a:solidFill>
                          <a:effectLst/>
                          <a:latin typeface="Calibri" panose="020F0502020204030204" pitchFamily="34" charset="0"/>
                          <a:ea typeface="Calibri" panose="020F0502020204030204" pitchFamily="34" charset="0"/>
                          <a:cs typeface="Arial" panose="020B0604020202020204" pitchFamily="34" charset="0"/>
                        </a:rPr>
                        <a:t>PSHE</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nSpc>
                          <a:spcPct val="100000"/>
                        </a:lnSpc>
                        <a:spcAft>
                          <a:spcPts val="0"/>
                        </a:spcAft>
                      </a:pPr>
                      <a:r>
                        <a:rPr lang="en-GB" sz="1000" dirty="0">
                          <a:effectLst/>
                          <a:latin typeface="Arial" panose="020B0604020202020204" pitchFamily="34" charset="0"/>
                          <a:ea typeface="Calibri" panose="020F0502020204030204" pitchFamily="34" charset="0"/>
                          <a:cs typeface="Arial" panose="020B0604020202020204" pitchFamily="34" charset="0"/>
                        </a:rPr>
                        <a:t>In PSHE, we will be focusing on rules and respect. Children are to understand how rules impact their daily life in and out of school and how respect is shown in the wider community.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615901232"/>
                  </a:ext>
                </a:extLst>
              </a:tr>
              <a:tr h="353514">
                <a:tc>
                  <a:txBody>
                    <a:bodyPr/>
                    <a:lstStyle/>
                    <a:p>
                      <a:pPr algn="ctr">
                        <a:lnSpc>
                          <a:spcPct val="100000"/>
                        </a:lnSpc>
                        <a:spcAft>
                          <a:spcPts val="0"/>
                        </a:spcAft>
                      </a:pPr>
                      <a:r>
                        <a:rPr lang="en-GB" sz="900" b="1">
                          <a:solidFill>
                            <a:srgbClr val="000000"/>
                          </a:solidFill>
                          <a:effectLst/>
                          <a:latin typeface="Calibri" panose="020F0502020204030204" pitchFamily="34" charset="0"/>
                          <a:ea typeface="Calibri" panose="020F0502020204030204" pitchFamily="34" charset="0"/>
                          <a:cs typeface="Arial" panose="020B0604020202020204" pitchFamily="34" charset="0"/>
                        </a:rPr>
                        <a:t>Music</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Arial" panose="020B0604020202020204" pitchFamily="34" charset="0"/>
                          <a:ea typeface="Calibri"/>
                          <a:cs typeface="Arial" panose="020B0604020202020204" pitchFamily="34" charset="0"/>
                        </a:rPr>
                        <a:t>In Music, children will be focusing on pitch, tempo and rhythm to create their own interpretation of a song. Children will also be focusing on a different musician each month to enhance their cultural awareness of music.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024807734"/>
                  </a:ext>
                </a:extLst>
              </a:tr>
              <a:tr h="369931">
                <a:tc>
                  <a:txBody>
                    <a:bodyPr/>
                    <a:lstStyle/>
                    <a:p>
                      <a:pPr algn="ctr">
                        <a:lnSpc>
                          <a:spcPct val="100000"/>
                        </a:lnSpc>
                        <a:spcAft>
                          <a:spcPts val="0"/>
                        </a:spcAft>
                      </a:pPr>
                      <a:r>
                        <a:rPr lang="en-GB" sz="9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Spanish</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nSpc>
                          <a:spcPct val="100000"/>
                        </a:lnSpc>
                        <a:spcAft>
                          <a:spcPts val="0"/>
                        </a:spcAft>
                      </a:pPr>
                      <a:r>
                        <a:rPr lang="en-GB" sz="1000" dirty="0">
                          <a:effectLst/>
                          <a:latin typeface="Arial" panose="020B0604020202020204" pitchFamily="34" charset="0"/>
                          <a:ea typeface="Calibri" panose="020F0502020204030204" pitchFamily="34" charset="0"/>
                          <a:cs typeface="Arial" panose="020B0604020202020204" pitchFamily="34" charset="0"/>
                        </a:rPr>
                        <a:t>Children will be recapping classroom instructions and learning about animals and parts of the body.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903243951"/>
                  </a:ext>
                </a:extLst>
              </a:tr>
            </a:tbl>
          </a:graphicData>
        </a:graphic>
      </p:graphicFrame>
      <p:sp>
        <p:nvSpPr>
          <p:cNvPr id="12" name="Rectangle 11"/>
          <p:cNvSpPr/>
          <p:nvPr/>
        </p:nvSpPr>
        <p:spPr>
          <a:xfrm>
            <a:off x="5091312" y="96252"/>
            <a:ext cx="4953000" cy="276999"/>
          </a:xfrm>
          <a:prstGeom prst="rect">
            <a:avLst/>
          </a:prstGeom>
        </p:spPr>
        <p:txBody>
          <a:bodyPr>
            <a:spAutoFit/>
          </a:bodyPr>
          <a:lstStyle/>
          <a:p>
            <a:r>
              <a:rPr lang="en-GB"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Below is an overview of what we will be learning this term.</a:t>
            </a:r>
            <a:endPar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1" descr="Free photo Medieval Drakkar Sailing Viking Ship Viking Age - Max Pixel"/>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8237" y="96252"/>
            <a:ext cx="1491836" cy="1118877"/>
          </a:xfrm>
          <a:prstGeom prst="rect">
            <a:avLst/>
          </a:prstGeom>
        </p:spPr>
      </p:pic>
      <p:pic>
        <p:nvPicPr>
          <p:cNvPr id="3" name="Picture 2" descr="File:Tapestry by unknown weaver - The Bayeux Tapestry (detail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64405" y="5447118"/>
            <a:ext cx="1714442" cy="1166184"/>
          </a:xfrm>
          <a:prstGeom prst="rect">
            <a:avLst/>
          </a:prstGeom>
        </p:spPr>
      </p:pic>
      <p:sp>
        <p:nvSpPr>
          <p:cNvPr id="6" name="TextBox 5"/>
          <p:cNvSpPr txBox="1"/>
          <p:nvPr/>
        </p:nvSpPr>
        <p:spPr>
          <a:xfrm>
            <a:off x="5229623" y="5299143"/>
            <a:ext cx="4204225" cy="1661993"/>
          </a:xfrm>
          <a:prstGeom prst="rect">
            <a:avLst/>
          </a:prstGeom>
          <a:noFill/>
        </p:spPr>
        <p:txBody>
          <a:bodyPr wrap="square" rtlCol="0">
            <a:spAutoFit/>
          </a:bodyPr>
          <a:lstStyle/>
          <a:p>
            <a:r>
              <a:rPr lang="en-GB" sz="1000" dirty="0"/>
              <a:t>For creative homework, children can choose something linked to our current topic.</a:t>
            </a:r>
          </a:p>
          <a:p>
            <a:r>
              <a:rPr lang="en-GB" sz="1000" dirty="0"/>
              <a:t>Here are some examples of what you could produce:</a:t>
            </a:r>
          </a:p>
          <a:p>
            <a:pPr marL="171450" indent="-171450">
              <a:buFont typeface="Arial" panose="020B0604020202020204" pitchFamily="34" charset="0"/>
              <a:buChar char="•"/>
            </a:pPr>
            <a:r>
              <a:rPr lang="en-GB" sz="1000" dirty="0"/>
              <a:t>Make a Viking shield</a:t>
            </a:r>
          </a:p>
          <a:p>
            <a:pPr marL="171450" indent="-171450">
              <a:buFont typeface="Arial" panose="020B0604020202020204" pitchFamily="34" charset="0"/>
              <a:buChar char="•"/>
            </a:pPr>
            <a:r>
              <a:rPr lang="en-GB" sz="1000" dirty="0"/>
              <a:t>Create a timeline from 500BCE until 1066CE</a:t>
            </a:r>
          </a:p>
          <a:p>
            <a:pPr marL="171450" indent="-171450">
              <a:buFont typeface="Arial" panose="020B0604020202020204" pitchFamily="34" charset="0"/>
              <a:buChar char="•"/>
            </a:pPr>
            <a:r>
              <a:rPr lang="en-GB" sz="1000" dirty="0"/>
              <a:t>Make a Viking Longboat</a:t>
            </a:r>
          </a:p>
          <a:p>
            <a:pPr marL="171450" indent="-171450">
              <a:buFont typeface="Arial" panose="020B0604020202020204" pitchFamily="34" charset="0"/>
              <a:buChar char="•"/>
            </a:pPr>
            <a:r>
              <a:rPr lang="en-GB" sz="1000" dirty="0"/>
              <a:t>Create a poster of the Roman numerals</a:t>
            </a:r>
          </a:p>
          <a:p>
            <a:pPr marL="171450" indent="-171450">
              <a:buFont typeface="Arial" panose="020B0604020202020204" pitchFamily="34" charset="0"/>
              <a:buChar char="•"/>
            </a:pPr>
            <a:r>
              <a:rPr lang="en-GB" sz="1000" dirty="0"/>
              <a:t>Write your name in Celtic runes</a:t>
            </a:r>
          </a:p>
          <a:p>
            <a:pPr marL="171450" indent="-171450">
              <a:buFont typeface="Arial" panose="020B0604020202020204" pitchFamily="34" charset="0"/>
              <a:buChar char="•"/>
            </a:pPr>
            <a:r>
              <a:rPr lang="en-GB" sz="1000" dirty="0"/>
              <a:t>Research and write a fact file on Viking Gods and Goddesses</a:t>
            </a:r>
          </a:p>
          <a:p>
            <a:pPr marL="171450" indent="-171450">
              <a:buFont typeface="Arial" panose="020B0604020202020204" pitchFamily="34" charset="0"/>
              <a:buChar char="•"/>
            </a:pPr>
            <a:endParaRPr lang="en-GB" sz="1200" dirty="0"/>
          </a:p>
        </p:txBody>
      </p:sp>
    </p:spTree>
    <p:extLst>
      <p:ext uri="{BB962C8B-B14F-4D97-AF65-F5344CB8AC3E}">
        <p14:creationId xmlns:p14="http://schemas.microsoft.com/office/powerpoint/2010/main" val="36748161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546</TotalTime>
  <Words>692</Words>
  <Application>Microsoft Office PowerPoint</Application>
  <PresentationFormat>A4 Paper (210x297 mm)</PresentationFormat>
  <Paragraphs>52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Hewitt</dc:creator>
  <cp:lastModifiedBy>Janine Turnbull</cp:lastModifiedBy>
  <cp:revision>41</cp:revision>
  <dcterms:created xsi:type="dcterms:W3CDTF">2021-08-14T14:39:26Z</dcterms:created>
  <dcterms:modified xsi:type="dcterms:W3CDTF">2024-09-17T14:29:49Z</dcterms:modified>
</cp:coreProperties>
</file>