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50" y="84"/>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3776528-439A-4DC2-A0E5-6ABDA31F8D52}" type="datetimeFigureOut">
              <a:rPr lang="en-GB" smtClean="0"/>
              <a:t>09/09/2024</a:t>
            </a:fld>
            <a:endParaRPr lang="en-GB"/>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8FDD8DA-602E-4F76-80DE-B77AA559B841}" type="slidenum">
              <a:rPr lang="en-GB" smtClean="0"/>
              <a:t>‹#›</a:t>
            </a:fld>
            <a:endParaRPr lang="en-GB"/>
          </a:p>
        </p:txBody>
      </p:sp>
    </p:spTree>
    <p:extLst>
      <p:ext uri="{BB962C8B-B14F-4D97-AF65-F5344CB8AC3E}">
        <p14:creationId xmlns:p14="http://schemas.microsoft.com/office/powerpoint/2010/main" val="2382717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FDD8DA-602E-4F76-80DE-B77AA559B841}" type="slidenum">
              <a:rPr lang="en-GB" smtClean="0"/>
              <a:t>1</a:t>
            </a:fld>
            <a:endParaRPr lang="en-GB"/>
          </a:p>
        </p:txBody>
      </p:sp>
    </p:spTree>
    <p:extLst>
      <p:ext uri="{BB962C8B-B14F-4D97-AF65-F5344CB8AC3E}">
        <p14:creationId xmlns:p14="http://schemas.microsoft.com/office/powerpoint/2010/main" val="1581177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9/9/2024</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D9B1C9-7B1C-4A10-BDE2-2CD3F828D866}"/>
              </a:ext>
            </a:extLst>
          </p:cNvPr>
          <p:cNvPicPr>
            <a:picLocks noChangeAspect="1"/>
          </p:cNvPicPr>
          <p:nvPr/>
        </p:nvPicPr>
        <p:blipFill>
          <a:blip r:embed="rId3"/>
          <a:stretch>
            <a:fillRect/>
          </a:stretch>
        </p:blipFill>
        <p:spPr>
          <a:xfrm>
            <a:off x="5270404" y="2476230"/>
            <a:ext cx="4156265" cy="2297654"/>
          </a:xfrm>
          <a:prstGeom prst="rect">
            <a:avLst/>
          </a:prstGeom>
        </p:spPr>
      </p:pic>
      <p:sp>
        <p:nvSpPr>
          <p:cNvPr id="7" name="TextBox 6">
            <a:extLst>
              <a:ext uri="{FF2B5EF4-FFF2-40B4-BE49-F238E27FC236}">
                <a16:creationId xmlns:a16="http://schemas.microsoft.com/office/drawing/2014/main" id="{F51F0E22-43BC-490D-955E-7D4BF0F23E11}"/>
              </a:ext>
            </a:extLst>
          </p:cNvPr>
          <p:cNvSpPr txBox="1"/>
          <p:nvPr/>
        </p:nvSpPr>
        <p:spPr>
          <a:xfrm>
            <a:off x="5791200" y="211674"/>
            <a:ext cx="3276600" cy="1323439"/>
          </a:xfrm>
          <a:prstGeom prst="rect">
            <a:avLst/>
          </a:prstGeom>
          <a:noFill/>
        </p:spPr>
        <p:txBody>
          <a:bodyPr wrap="square" rtlCol="0">
            <a:spAutoFit/>
          </a:bodyPr>
          <a:lstStyle/>
          <a:p>
            <a:pPr algn="ctr"/>
            <a:r>
              <a:rPr lang="en-GB" sz="4000" dirty="0">
                <a:solidFill>
                  <a:schemeClr val="accent3">
                    <a:lumMod val="75000"/>
                  </a:schemeClr>
                </a:solidFill>
                <a:latin typeface="ADLaM Display" panose="02010000000000000000" pitchFamily="2" charset="0"/>
                <a:ea typeface="ADLaM Display" panose="02010000000000000000" pitchFamily="2" charset="0"/>
                <a:cs typeface="ADLaM Display" panose="02010000000000000000" pitchFamily="2" charset="0"/>
              </a:rPr>
              <a:t>Y6 Autumn Term </a:t>
            </a:r>
          </a:p>
        </p:txBody>
      </p:sp>
      <p:pic>
        <p:nvPicPr>
          <p:cNvPr id="8" name="Picture 7">
            <a:extLst>
              <a:ext uri="{FF2B5EF4-FFF2-40B4-BE49-F238E27FC236}">
                <a16:creationId xmlns:a16="http://schemas.microsoft.com/office/drawing/2014/main" id="{DA79F6AA-E749-4A80-8B30-156828A920DD}"/>
              </a:ext>
            </a:extLst>
          </p:cNvPr>
          <p:cNvPicPr>
            <a:picLocks noChangeAspect="1"/>
          </p:cNvPicPr>
          <p:nvPr/>
        </p:nvPicPr>
        <p:blipFill>
          <a:blip r:embed="rId4"/>
          <a:stretch>
            <a:fillRect/>
          </a:stretch>
        </p:blipFill>
        <p:spPr>
          <a:xfrm>
            <a:off x="5629275" y="5095380"/>
            <a:ext cx="3438525" cy="303870"/>
          </a:xfrm>
          <a:prstGeom prst="rect">
            <a:avLst/>
          </a:prstGeom>
        </p:spPr>
      </p:pic>
      <p:pic>
        <p:nvPicPr>
          <p:cNvPr id="14" name="Picture 13">
            <a:extLst>
              <a:ext uri="{FF2B5EF4-FFF2-40B4-BE49-F238E27FC236}">
                <a16:creationId xmlns:a16="http://schemas.microsoft.com/office/drawing/2014/main" id="{2E91CF38-557A-470A-ABC7-FC84028CAE29}"/>
              </a:ext>
            </a:extLst>
          </p:cNvPr>
          <p:cNvPicPr>
            <a:picLocks noChangeAspect="1"/>
          </p:cNvPicPr>
          <p:nvPr/>
        </p:nvPicPr>
        <p:blipFill>
          <a:blip r:embed="rId5"/>
          <a:stretch>
            <a:fillRect/>
          </a:stretch>
        </p:blipFill>
        <p:spPr>
          <a:xfrm>
            <a:off x="5013914" y="5638800"/>
            <a:ext cx="4724400" cy="463176"/>
          </a:xfrm>
          <a:prstGeom prst="rect">
            <a:avLst/>
          </a:prstGeom>
        </p:spPr>
      </p:pic>
      <p:sp>
        <p:nvSpPr>
          <p:cNvPr id="2" name="Rectangle 1">
            <a:extLst>
              <a:ext uri="{FF2B5EF4-FFF2-40B4-BE49-F238E27FC236}">
                <a16:creationId xmlns:a16="http://schemas.microsoft.com/office/drawing/2014/main" id="{A042B9F9-1E39-4153-781B-81BE55C7AFC7}"/>
              </a:ext>
            </a:extLst>
          </p:cNvPr>
          <p:cNvSpPr/>
          <p:nvPr/>
        </p:nvSpPr>
        <p:spPr>
          <a:xfrm>
            <a:off x="4942809" y="59274"/>
            <a:ext cx="4866611" cy="6434652"/>
          </a:xfrm>
          <a:prstGeom prst="rect">
            <a:avLst/>
          </a:prstGeom>
          <a:noFill/>
          <a:ln w="57150">
            <a:solidFill>
              <a:schemeClr val="accent3">
                <a:lumMod val="50000"/>
              </a:schemeClr>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224DACE9-D07D-6726-E991-9F16CF48A921}"/>
              </a:ext>
            </a:extLst>
          </p:cNvPr>
          <p:cNvSpPr txBox="1"/>
          <p:nvPr/>
        </p:nvSpPr>
        <p:spPr>
          <a:xfrm>
            <a:off x="5472223" y="1726499"/>
            <a:ext cx="3581400" cy="646331"/>
          </a:xfrm>
          <a:prstGeom prst="rect">
            <a:avLst/>
          </a:prstGeom>
          <a:noFill/>
        </p:spPr>
        <p:txBody>
          <a:bodyPr wrap="square" rtlCol="0">
            <a:spAutoFit/>
          </a:bodyPr>
          <a:lstStyle/>
          <a:p>
            <a:pPr algn="ctr"/>
            <a:r>
              <a:rPr lang="en-GB" sz="3600" b="1" dirty="0">
                <a:latin typeface="Agency FB" panose="020B0503020202020204" pitchFamily="34" charset="0"/>
              </a:rPr>
              <a:t>World War II</a:t>
            </a:r>
          </a:p>
        </p:txBody>
      </p:sp>
    </p:spTree>
    <p:extLst>
      <p:ext uri="{BB962C8B-B14F-4D97-AF65-F5344CB8AC3E}">
        <p14:creationId xmlns:p14="http://schemas.microsoft.com/office/powerpoint/2010/main" val="100797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29200" y="152400"/>
            <a:ext cx="4724400" cy="5770811"/>
          </a:xfrm>
          <a:prstGeom prst="rect">
            <a:avLst/>
          </a:prstGeom>
        </p:spPr>
        <p:txBody>
          <a:bodyPr wrap="square">
            <a:spAutoFit/>
          </a:bodyPr>
          <a:lstStyle/>
          <a:p>
            <a:r>
              <a:rPr lang="en-GB" sz="1200" b="1" dirty="0">
                <a:solidFill>
                  <a:schemeClr val="accent3">
                    <a:lumMod val="75000"/>
                  </a:schemeClr>
                </a:solidFill>
                <a:effectLst>
                  <a:outerShdw blurRad="38100" dist="38100" dir="7020000" algn="tl">
                    <a:srgbClr val="000000">
                      <a:alpha val="35000"/>
                    </a:srgbClr>
                  </a:outerShdw>
                </a:effectLst>
                <a:latin typeface="ADLaM Display" panose="02010000000000000000" pitchFamily="2" charset="0"/>
                <a:ea typeface="ADLaM Display" panose="02010000000000000000" pitchFamily="2" charset="0"/>
                <a:cs typeface="ADLaM Display" panose="02010000000000000000" pitchFamily="2" charset="0"/>
              </a:rPr>
              <a:t>Our Topic                                                                   </a:t>
            </a:r>
          </a:p>
          <a:p>
            <a:r>
              <a:rPr lang="en-GB" sz="1100" b="1" dirty="0">
                <a:effectLst>
                  <a:outerShdw blurRad="38100" dist="38100" dir="7020000" algn="tl">
                    <a:srgbClr val="000000">
                      <a:alpha val="35000"/>
                    </a:srgbClr>
                  </a:outerShdw>
                </a:effectLst>
              </a:rPr>
              <a:t> </a:t>
            </a:r>
          </a:p>
          <a:p>
            <a:r>
              <a:rPr lang="en-GB" sz="1100" b="1" dirty="0">
                <a:effectLst>
                  <a:outerShdw blurRad="38100" dist="38100" dir="7020000" algn="tl">
                    <a:srgbClr val="000000">
                      <a:alpha val="35000"/>
                    </a:srgbClr>
                  </a:outerShdw>
                </a:effectLst>
              </a:rPr>
              <a:t>The name of our topic this term is ‘ Their Call of Duty… Their Finest Hour’ </a:t>
            </a:r>
          </a:p>
          <a:p>
            <a:r>
              <a:rPr lang="en-GB" sz="1100" dirty="0"/>
              <a:t>For the first half term we will be learning all about the WW2 to answer the our over arching question ‘ </a:t>
            </a:r>
            <a:r>
              <a:rPr lang="en-GB" sz="1100" b="1" i="1" dirty="0"/>
              <a:t>How did WW2 impact modern day Britain?’. </a:t>
            </a:r>
            <a:r>
              <a:rPr lang="en-GB" sz="1100" dirty="0"/>
              <a:t>Then for the second half term, we will move on to our focus on </a:t>
            </a:r>
            <a:r>
              <a:rPr lang="en-GB" sz="1100" b="1" dirty="0">
                <a:effectLst>
                  <a:outerShdw blurRad="38100" dist="38100" dir="2700000" algn="tl">
                    <a:srgbClr val="000000">
                      <a:alpha val="43137"/>
                    </a:srgbClr>
                  </a:outerShdw>
                </a:effectLst>
              </a:rPr>
              <a:t>‘Poland’ </a:t>
            </a:r>
            <a:r>
              <a:rPr lang="en-GB" sz="1100" dirty="0"/>
              <a:t>during WW2 and focus more heavily on geography. </a:t>
            </a:r>
          </a:p>
          <a:p>
            <a:endParaRPr lang="en-GB" sz="1200" dirty="0">
              <a:solidFill>
                <a:schemeClr val="accent3">
                  <a:lumMod val="75000"/>
                </a:schemeClr>
              </a:solidFill>
              <a:effectLst>
                <a:outerShdw blurRad="38100" dist="38100" dir="7020000" algn="tl">
                  <a:srgbClr val="000000">
                    <a:alpha val="35000"/>
                  </a:srgbClr>
                </a:outerShdw>
              </a:effectLst>
              <a:latin typeface="ADLaM Display" panose="02010000000000000000" pitchFamily="2" charset="0"/>
              <a:ea typeface="ADLaM Display" panose="02010000000000000000" pitchFamily="2" charset="0"/>
              <a:cs typeface="ADLaM Display" panose="02010000000000000000" pitchFamily="2" charset="0"/>
            </a:endParaRPr>
          </a:p>
          <a:p>
            <a:r>
              <a:rPr lang="en-GB" sz="1200" dirty="0">
                <a:solidFill>
                  <a:schemeClr val="accent3">
                    <a:lumMod val="75000"/>
                  </a:schemeClr>
                </a:solidFill>
                <a:effectLst>
                  <a:outerShdw blurRad="38100" dist="38100" dir="7020000" algn="tl">
                    <a:srgbClr val="000000">
                      <a:alpha val="35000"/>
                    </a:srgbClr>
                  </a:outerShdw>
                </a:effectLst>
                <a:latin typeface="ADLaM Display" panose="02010000000000000000" pitchFamily="2" charset="0"/>
                <a:ea typeface="ADLaM Display" panose="02010000000000000000" pitchFamily="2" charset="0"/>
                <a:cs typeface="ADLaM Display" panose="02010000000000000000" pitchFamily="2" charset="0"/>
              </a:rPr>
              <a:t>PE</a:t>
            </a:r>
            <a:r>
              <a:rPr lang="en-GB" sz="1100" b="1" dirty="0">
                <a:effectLst>
                  <a:outerShdw blurRad="38100" dist="38100" dir="7020000" algn="tl">
                    <a:srgbClr val="000000">
                      <a:alpha val="35000"/>
                    </a:srgbClr>
                  </a:outerShdw>
                </a:effectLst>
              </a:rPr>
              <a:t>				</a:t>
            </a:r>
          </a:p>
          <a:p>
            <a:r>
              <a:rPr lang="en-GB" sz="1100" dirty="0"/>
              <a:t>We ask that children have their full PE kit in school </a:t>
            </a:r>
            <a:r>
              <a:rPr lang="en-GB" sz="1100" b="1" dirty="0"/>
              <a:t>at all times</a:t>
            </a:r>
            <a:r>
              <a:rPr lang="en-GB" sz="1100" dirty="0"/>
              <a:t> and </a:t>
            </a:r>
            <a:r>
              <a:rPr lang="en-GB" sz="1100" b="1" dirty="0"/>
              <a:t>must</a:t>
            </a:r>
            <a:r>
              <a:rPr lang="en-GB" sz="1100" dirty="0"/>
              <a:t> take them home to wash at weekends. </a:t>
            </a:r>
          </a:p>
          <a:p>
            <a:r>
              <a:rPr lang="en-GB" sz="1100" b="1" dirty="0">
                <a:effectLst>
                  <a:outerShdw blurRad="38100" dist="38100" dir="7020000" algn="tl">
                    <a:srgbClr val="000000">
                      <a:alpha val="35000"/>
                    </a:srgbClr>
                  </a:outerShdw>
                </a:effectLst>
              </a:rPr>
              <a:t> </a:t>
            </a:r>
            <a:endParaRPr lang="en-US" sz="1100" dirty="0"/>
          </a:p>
          <a:p>
            <a:r>
              <a:rPr lang="en-GB" sz="1400" b="1" dirty="0">
                <a:solidFill>
                  <a:schemeClr val="accent3">
                    <a:lumMod val="75000"/>
                  </a:schemeClr>
                </a:solidFill>
                <a:effectLst>
                  <a:outerShdw blurRad="38100" dist="38100" dir="7020000" algn="tl">
                    <a:srgbClr val="000000">
                      <a:alpha val="35000"/>
                    </a:srgbClr>
                  </a:outerShdw>
                </a:effectLst>
                <a:latin typeface="ADLaM Display" panose="02010000000000000000" pitchFamily="2" charset="0"/>
                <a:ea typeface="ADLaM Display" panose="02010000000000000000" pitchFamily="2" charset="0"/>
                <a:cs typeface="ADLaM Display" panose="02010000000000000000" pitchFamily="2" charset="0"/>
              </a:rPr>
              <a:t>Homework</a:t>
            </a:r>
            <a:r>
              <a:rPr lang="en-GB" sz="1100" b="1" dirty="0">
                <a:effectLst>
                  <a:outerShdw blurRad="38100" dist="38100" dir="7020000" algn="tl">
                    <a:srgbClr val="000000">
                      <a:alpha val="35000"/>
                    </a:srgbClr>
                  </a:outerShdw>
                </a:effectLst>
              </a:rPr>
              <a:t>				</a:t>
            </a:r>
          </a:p>
          <a:p>
            <a:r>
              <a:rPr lang="en-GB" sz="1100" dirty="0"/>
              <a:t>At Thorpe </a:t>
            </a:r>
            <a:r>
              <a:rPr lang="en-GB" sz="1100" dirty="0" err="1"/>
              <a:t>Hesley</a:t>
            </a:r>
            <a:r>
              <a:rPr lang="en-GB" sz="1100" dirty="0"/>
              <a:t> Primary School we have high expectations with homework and expect it to be handed in on time and to a high standard. In Year 6, this term as we move our focus to SATS, the children will now be given CGP books which focus on SAT style questions.  Our expectation this term are: </a:t>
            </a:r>
          </a:p>
          <a:p>
            <a:endParaRPr lang="en-US" sz="1100" dirty="0"/>
          </a:p>
          <a:p>
            <a:pPr marL="171450" indent="-171450">
              <a:buFontTx/>
              <a:buChar char="-"/>
            </a:pPr>
            <a:r>
              <a:rPr lang="en-GB" sz="1100" dirty="0"/>
              <a:t>Read regularly at home, at least 3 times a week. This can be filled in by children themselves but we would encourage adults at home to make a comment at least once a week</a:t>
            </a:r>
          </a:p>
          <a:p>
            <a:pPr marL="171450" indent="-171450">
              <a:buFontTx/>
              <a:buChar char="-"/>
            </a:pPr>
            <a:endParaRPr lang="en-US" sz="1100" dirty="0"/>
          </a:p>
          <a:p>
            <a:pPr marL="171450" indent="-171450">
              <a:buFontTx/>
              <a:buChar char="-"/>
            </a:pPr>
            <a:r>
              <a:rPr lang="en-GB" sz="1100" dirty="0"/>
              <a:t>Have weekly spellings on a Friday to be completed for the following Friday.</a:t>
            </a:r>
          </a:p>
          <a:p>
            <a:pPr marL="171450" indent="-171450">
              <a:buFontTx/>
              <a:buChar char="-"/>
            </a:pPr>
            <a:endParaRPr lang="en-US" sz="1100" dirty="0"/>
          </a:p>
          <a:p>
            <a:pPr marL="171450" indent="-171450">
              <a:buFontTx/>
              <a:buChar char="-"/>
            </a:pPr>
            <a:r>
              <a:rPr lang="en-US" sz="1100" dirty="0"/>
              <a:t>Pupils will be set weekly homework which will alternate between </a:t>
            </a:r>
            <a:r>
              <a:rPr lang="en-US" sz="1100" dirty="0" err="1"/>
              <a:t>Maths</a:t>
            </a:r>
            <a:r>
              <a:rPr lang="en-US" sz="1100" dirty="0"/>
              <a:t> and English. This will be marked with their teacher on a Friday. </a:t>
            </a:r>
          </a:p>
          <a:p>
            <a:endParaRPr lang="en-GB" sz="1100" dirty="0"/>
          </a:p>
          <a:p>
            <a:pPr marL="171450" indent="-171450">
              <a:buFontTx/>
              <a:buChar char="-"/>
            </a:pPr>
            <a:r>
              <a:rPr lang="en-GB" sz="1100" dirty="0"/>
              <a:t>All children also have their own log-ins for TT </a:t>
            </a:r>
            <a:r>
              <a:rPr lang="en-GB" sz="1100" dirty="0" err="1"/>
              <a:t>Rockstars</a:t>
            </a:r>
            <a:r>
              <a:rPr lang="en-GB" sz="1100" dirty="0"/>
              <a:t> which is a great resource for practising times tables.</a:t>
            </a:r>
          </a:p>
          <a:p>
            <a:pPr marL="171450" indent="-171450">
              <a:buFontTx/>
              <a:buChar char="-"/>
            </a:pPr>
            <a:endParaRPr lang="en-US" sz="1100" dirty="0"/>
          </a:p>
          <a:p>
            <a:r>
              <a:rPr lang="en-GB" sz="1100" dirty="0">
                <a:solidFill>
                  <a:schemeClr val="accent3">
                    <a:lumMod val="75000"/>
                  </a:schemeClr>
                </a:solidFill>
                <a:latin typeface="Comic Sans MS" panose="030F0702030302020204" pitchFamily="66" charset="0"/>
              </a:rPr>
              <a:t>Thank you for your continued support, </a:t>
            </a:r>
          </a:p>
          <a:p>
            <a:r>
              <a:rPr lang="en-GB" sz="1100" dirty="0">
                <a:solidFill>
                  <a:schemeClr val="accent3">
                    <a:lumMod val="75000"/>
                  </a:schemeClr>
                </a:solidFill>
                <a:latin typeface="Comic Sans MS" panose="030F0702030302020204" pitchFamily="66" charset="0"/>
              </a:rPr>
              <a:t>The Year 6 Team x </a:t>
            </a:r>
            <a:endParaRPr lang="en-US" sz="1100" dirty="0">
              <a:solidFill>
                <a:schemeClr val="accent3">
                  <a:lumMod val="75000"/>
                </a:schemeClr>
              </a:solidFill>
              <a:latin typeface="Comic Sans MS" panose="030F0702030302020204" pitchFamily="66" charset="0"/>
            </a:endParaRPr>
          </a:p>
        </p:txBody>
      </p:sp>
      <p:sp>
        <p:nvSpPr>
          <p:cNvPr id="5" name="Rectangle 4"/>
          <p:cNvSpPr/>
          <p:nvPr/>
        </p:nvSpPr>
        <p:spPr>
          <a:xfrm>
            <a:off x="76200" y="123825"/>
            <a:ext cx="4724400" cy="271998"/>
          </a:xfrm>
          <a:prstGeom prst="rect">
            <a:avLst/>
          </a:prstGeom>
        </p:spPr>
        <p:txBody>
          <a:bodyPr wrap="square">
            <a:spAutoFit/>
          </a:bodyPr>
          <a:lstStyle/>
          <a:p>
            <a:pPr>
              <a:lnSpc>
                <a:spcPct val="115000"/>
              </a:lnSpc>
              <a:spcAft>
                <a:spcPts val="1000"/>
              </a:spcAft>
            </a:pPr>
            <a:r>
              <a:rPr lang="en-GB" sz="1100" dirty="0">
                <a:solidFill>
                  <a:schemeClr val="accent3">
                    <a:lumMod val="75000"/>
                  </a:schemeClr>
                </a:solidFill>
                <a:latin typeface="ADLaM Display" panose="02010000000000000000" pitchFamily="2" charset="0"/>
                <a:ea typeface="ADLaM Display" panose="02010000000000000000" pitchFamily="2" charset="0"/>
                <a:cs typeface="ADLaM Display" panose="02010000000000000000" pitchFamily="2" charset="0"/>
              </a:rPr>
              <a:t>Below is an overview of what we will be learning about this term. </a:t>
            </a:r>
            <a:endParaRPr lang="en-US" sz="1100" dirty="0">
              <a:solidFill>
                <a:schemeClr val="accent3">
                  <a:lumMod val="75000"/>
                </a:schemeClr>
              </a:solidFill>
              <a:latin typeface="ADLaM Display" panose="02010000000000000000" pitchFamily="2" charset="0"/>
              <a:ea typeface="ADLaM Display" panose="02010000000000000000" pitchFamily="2" charset="0"/>
              <a:cs typeface="ADLaM Display" panose="02010000000000000000" pitchFamily="2" charset="0"/>
            </a:endParaRPr>
          </a:p>
        </p:txBody>
      </p:sp>
      <p:graphicFrame>
        <p:nvGraphicFramePr>
          <p:cNvPr id="7" name="Table 6"/>
          <p:cNvGraphicFramePr>
            <a:graphicFrameLocks noGrp="1"/>
          </p:cNvGraphicFramePr>
          <p:nvPr>
            <p:extLst>
              <p:ext uri="{D42A27DB-BD31-4B8C-83A1-F6EECF244321}">
                <p14:modId xmlns:p14="http://schemas.microsoft.com/office/powerpoint/2010/main" val="653830293"/>
              </p:ext>
            </p:extLst>
          </p:nvPr>
        </p:nvGraphicFramePr>
        <p:xfrm>
          <a:off x="95250" y="533400"/>
          <a:ext cx="4724400" cy="6223000"/>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sz="1000" dirty="0">
                          <a:latin typeface="+mj-lt"/>
                        </a:rPr>
                        <a:t>Science </a:t>
                      </a:r>
                    </a:p>
                  </a:txBody>
                  <a:tcPr>
                    <a:solidFill>
                      <a:schemeClr val="accent3">
                        <a:lumMod val="40000"/>
                        <a:lumOff val="60000"/>
                      </a:schemeClr>
                    </a:solidFill>
                  </a:tcPr>
                </a:tc>
                <a:tc>
                  <a:txBody>
                    <a:bodyPr/>
                    <a:lstStyle/>
                    <a:p>
                      <a:r>
                        <a:rPr lang="en-US" sz="1000" baseline="0" dirty="0">
                          <a:latin typeface="+mj-lt"/>
                        </a:rPr>
                        <a:t>This term, the children will be learning all about Electricity and light. We will be having fun exploring circuits and looking at how we could use these within our DT work. </a:t>
                      </a:r>
                      <a:endParaRPr lang="en-US" sz="1000" b="0" dirty="0">
                        <a:latin typeface="+mj-lt"/>
                      </a:endParaRPr>
                    </a:p>
                  </a:txBody>
                  <a:tcPr/>
                </a:tc>
                <a:extLst>
                  <a:ext uri="{0D108BD9-81ED-4DB2-BD59-A6C34878D82A}">
                    <a16:rowId xmlns:a16="http://schemas.microsoft.com/office/drawing/2014/main" val="10000"/>
                  </a:ext>
                </a:extLst>
              </a:tr>
              <a:tr h="370840">
                <a:tc>
                  <a:txBody>
                    <a:bodyPr/>
                    <a:lstStyle/>
                    <a:p>
                      <a:r>
                        <a:rPr lang="en-US" sz="1000" dirty="0">
                          <a:latin typeface="+mj-lt"/>
                        </a:rPr>
                        <a:t>History</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j-lt"/>
                          <a:ea typeface="+mn-ea"/>
                          <a:cs typeface="+mn-cs"/>
                        </a:rPr>
                        <a:t>For our focus this term, We will be focusing on our over arching question ‘How did WW2 impact modern day Britain’. They will learn about the cause of WW2, What is was like living in Britain during WW2 and learn about some of the turning points in WW2 and the consequences and benefits of this. </a:t>
                      </a:r>
                    </a:p>
                  </a:txBody>
                  <a:tcPr/>
                </a:tc>
                <a:extLst>
                  <a:ext uri="{0D108BD9-81ED-4DB2-BD59-A6C34878D82A}">
                    <a16:rowId xmlns:a16="http://schemas.microsoft.com/office/drawing/2014/main" val="10001"/>
                  </a:ext>
                </a:extLst>
              </a:tr>
              <a:tr h="370840">
                <a:tc>
                  <a:txBody>
                    <a:bodyPr/>
                    <a:lstStyle/>
                    <a:p>
                      <a:r>
                        <a:rPr lang="en-US" sz="1000" dirty="0">
                          <a:latin typeface="+mj-lt"/>
                        </a:rPr>
                        <a:t>Geography</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j-lt"/>
                          <a:ea typeface="+mn-ea"/>
                          <a:cs typeface="+mn-cs"/>
                        </a:rPr>
                        <a:t>During the autumn term, We will move our topic focus on to ‘Poland’. From this, we will be looking at identifying allies and axis across the world during WW2. In addition, we will be looking at local geography to see how our local area was impacted during WW2. </a:t>
                      </a:r>
                    </a:p>
                  </a:txBody>
                  <a:tcPr/>
                </a:tc>
                <a:extLst>
                  <a:ext uri="{0D108BD9-81ED-4DB2-BD59-A6C34878D82A}">
                    <a16:rowId xmlns:a16="http://schemas.microsoft.com/office/drawing/2014/main" val="10002"/>
                  </a:ext>
                </a:extLst>
              </a:tr>
              <a:tr h="370840">
                <a:tc>
                  <a:txBody>
                    <a:bodyPr/>
                    <a:lstStyle/>
                    <a:p>
                      <a:r>
                        <a:rPr lang="en-US" sz="1000" dirty="0">
                          <a:latin typeface="+mj-lt"/>
                        </a:rPr>
                        <a:t>Art/ DT</a:t>
                      </a:r>
                    </a:p>
                  </a:txBody>
                  <a:tcPr>
                    <a:solidFill>
                      <a:schemeClr val="accent3">
                        <a:lumMod val="40000"/>
                        <a:lumOff val="60000"/>
                      </a:schemeClr>
                    </a:solidFill>
                  </a:tcPr>
                </a:tc>
                <a:tc>
                  <a:txBody>
                    <a:bodyPr/>
                    <a:lstStyle/>
                    <a:p>
                      <a:r>
                        <a:rPr lang="en-US" sz="1000" dirty="0">
                          <a:latin typeface="+mj-lt"/>
                        </a:rPr>
                        <a:t>In Art,</a:t>
                      </a:r>
                      <a:r>
                        <a:rPr lang="en-US" sz="1000" baseline="0" dirty="0">
                          <a:latin typeface="+mj-lt"/>
                        </a:rPr>
                        <a:t> we will be experimenting  a range of different materials to create different tones, textures and effects. Then the children will be learning to draw using a one-point perspectives.  By the end of the topic, the children will be creating their own perspective piece that is based on a London street during WW2. </a:t>
                      </a:r>
                    </a:p>
                    <a:p>
                      <a:r>
                        <a:rPr lang="en-US" sz="1000" baseline="0" dirty="0">
                          <a:latin typeface="+mj-lt"/>
                        </a:rPr>
                        <a:t>In DT, the children will be researching, designing and making their own Anderson Shelters. </a:t>
                      </a:r>
                      <a:endParaRPr lang="en-US" sz="1000" dirty="0">
                        <a:latin typeface="+mj-lt"/>
                      </a:endParaRPr>
                    </a:p>
                  </a:txBody>
                  <a:tcPr/>
                </a:tc>
                <a:extLst>
                  <a:ext uri="{0D108BD9-81ED-4DB2-BD59-A6C34878D82A}">
                    <a16:rowId xmlns:a16="http://schemas.microsoft.com/office/drawing/2014/main" val="10003"/>
                  </a:ext>
                </a:extLst>
              </a:tr>
              <a:tr h="370840">
                <a:tc>
                  <a:txBody>
                    <a:bodyPr/>
                    <a:lstStyle/>
                    <a:p>
                      <a:r>
                        <a:rPr lang="en-US" sz="1000" dirty="0">
                          <a:latin typeface="+mj-lt"/>
                        </a:rPr>
                        <a:t>ICT</a:t>
                      </a:r>
                    </a:p>
                  </a:txBody>
                  <a:tcPr>
                    <a:solidFill>
                      <a:schemeClr val="accent3">
                        <a:lumMod val="40000"/>
                        <a:lumOff val="60000"/>
                      </a:schemeClr>
                    </a:solidFill>
                  </a:tcPr>
                </a:tc>
                <a:tc>
                  <a:txBody>
                    <a:bodyPr/>
                    <a:lstStyle/>
                    <a:p>
                      <a:r>
                        <a:rPr lang="en-US" sz="1000" dirty="0">
                          <a:latin typeface="+mj-lt"/>
                        </a:rPr>
                        <a:t>Children</a:t>
                      </a:r>
                      <a:r>
                        <a:rPr lang="en-US" sz="1000" baseline="0" dirty="0">
                          <a:latin typeface="+mj-lt"/>
                        </a:rPr>
                        <a:t> will be developing their word processing skills and PowerPoint, learning how to use the different features of Microsoft office through writing emails and creating posters. The children will then use these skills to create a poster or presentation all about WW2. </a:t>
                      </a:r>
                      <a:endParaRPr lang="en-US" sz="1000" dirty="0">
                        <a:latin typeface="+mj-lt"/>
                      </a:endParaRPr>
                    </a:p>
                  </a:txBody>
                  <a:tcPr/>
                </a:tc>
                <a:extLst>
                  <a:ext uri="{0D108BD9-81ED-4DB2-BD59-A6C34878D82A}">
                    <a16:rowId xmlns:a16="http://schemas.microsoft.com/office/drawing/2014/main" val="10004"/>
                  </a:ext>
                </a:extLst>
              </a:tr>
              <a:tr h="304800">
                <a:tc>
                  <a:txBody>
                    <a:bodyPr/>
                    <a:lstStyle/>
                    <a:p>
                      <a:r>
                        <a:rPr lang="en-US" sz="1000" dirty="0">
                          <a:latin typeface="+mj-lt"/>
                        </a:rPr>
                        <a:t>PE</a:t>
                      </a:r>
                    </a:p>
                  </a:txBody>
                  <a:tcPr>
                    <a:solidFill>
                      <a:schemeClr val="accent3">
                        <a:lumMod val="40000"/>
                        <a:lumOff val="60000"/>
                      </a:schemeClr>
                    </a:solidFill>
                  </a:tcPr>
                </a:tc>
                <a:tc>
                  <a:txBody>
                    <a:bodyPr/>
                    <a:lstStyle/>
                    <a:p>
                      <a:r>
                        <a:rPr lang="en-US" sz="1000" dirty="0">
                          <a:latin typeface="+mj-lt"/>
                        </a:rPr>
                        <a:t>Over this term the children will be focusing on football and gymnastics followed by tennis and invasion games in Autum2. </a:t>
                      </a:r>
                    </a:p>
                  </a:txBody>
                  <a:tcPr/>
                </a:tc>
                <a:extLst>
                  <a:ext uri="{0D108BD9-81ED-4DB2-BD59-A6C34878D82A}">
                    <a16:rowId xmlns:a16="http://schemas.microsoft.com/office/drawing/2014/main" val="10005"/>
                  </a:ext>
                </a:extLst>
              </a:tr>
              <a:tr h="370840">
                <a:tc>
                  <a:txBody>
                    <a:bodyPr/>
                    <a:lstStyle/>
                    <a:p>
                      <a:r>
                        <a:rPr lang="en-US" sz="1000" dirty="0">
                          <a:latin typeface="+mj-lt"/>
                        </a:rPr>
                        <a:t>Music</a:t>
                      </a:r>
                    </a:p>
                  </a:txBody>
                  <a:tcPr>
                    <a:solidFill>
                      <a:schemeClr val="accent3">
                        <a:lumMod val="40000"/>
                        <a:lumOff val="60000"/>
                      </a:schemeClr>
                    </a:solidFill>
                  </a:tcPr>
                </a:tc>
                <a:tc>
                  <a:txBody>
                    <a:bodyPr/>
                    <a:lstStyle/>
                    <a:p>
                      <a:pPr marL="0" marR="0">
                        <a:lnSpc>
                          <a:spcPct val="115000"/>
                        </a:lnSpc>
                        <a:spcBef>
                          <a:spcPts val="0"/>
                        </a:spcBef>
                        <a:spcAft>
                          <a:spcPts val="0"/>
                        </a:spcAft>
                      </a:pPr>
                      <a:r>
                        <a:rPr lang="en-GB" sz="1000" dirty="0">
                          <a:effectLst/>
                          <a:latin typeface="+mj-lt"/>
                          <a:ea typeface="Calibri"/>
                          <a:cs typeface="Times New Roman"/>
                        </a:rPr>
                        <a:t>We are very excited to be starting a new scheme for Music and we will exploring a different musician every month! </a:t>
                      </a:r>
                    </a:p>
                  </a:txBody>
                  <a:tcPr marL="68580" marR="68580" marT="0" marB="0"/>
                </a:tc>
                <a:extLst>
                  <a:ext uri="{0D108BD9-81ED-4DB2-BD59-A6C34878D82A}">
                    <a16:rowId xmlns:a16="http://schemas.microsoft.com/office/drawing/2014/main" val="10006"/>
                  </a:ext>
                </a:extLst>
              </a:tr>
              <a:tr h="370840">
                <a:tc>
                  <a:txBody>
                    <a:bodyPr/>
                    <a:lstStyle/>
                    <a:p>
                      <a:r>
                        <a:rPr lang="en-US" sz="1000" dirty="0">
                          <a:latin typeface="+mj-lt"/>
                        </a:rPr>
                        <a:t>Spanish </a:t>
                      </a:r>
                    </a:p>
                  </a:txBody>
                  <a:tcPr>
                    <a:solidFill>
                      <a:schemeClr val="accent3">
                        <a:lumMod val="40000"/>
                        <a:lumOff val="60000"/>
                      </a:schemeClr>
                    </a:solidFill>
                  </a:tcPr>
                </a:tc>
                <a:tc>
                  <a:txBody>
                    <a:bodyPr/>
                    <a:lstStyle/>
                    <a:p>
                      <a:r>
                        <a:rPr lang="en-US" sz="1000" dirty="0">
                          <a:latin typeface="+mj-lt"/>
                        </a:rPr>
                        <a:t>In Spanish, we will be recapping our learning from Year 5 followed by exploring the use of ‘ser’ and ‘tenner’ with confidence. We will then be starting to look at telling the time. </a:t>
                      </a:r>
                    </a:p>
                  </a:txBody>
                  <a:tcPr/>
                </a:tc>
                <a:extLst>
                  <a:ext uri="{0D108BD9-81ED-4DB2-BD59-A6C34878D82A}">
                    <a16:rowId xmlns:a16="http://schemas.microsoft.com/office/drawing/2014/main" val="10007"/>
                  </a:ext>
                </a:extLst>
              </a:tr>
              <a:tr h="299720">
                <a:tc>
                  <a:txBody>
                    <a:bodyPr/>
                    <a:lstStyle/>
                    <a:p>
                      <a:r>
                        <a:rPr lang="en-US" sz="1000" dirty="0">
                          <a:latin typeface="+mj-lt"/>
                        </a:rPr>
                        <a:t>RE</a:t>
                      </a:r>
                    </a:p>
                  </a:txBody>
                  <a:tcPr>
                    <a:solidFill>
                      <a:schemeClr val="accent3">
                        <a:lumMod val="40000"/>
                        <a:lumOff val="60000"/>
                      </a:schemeClr>
                    </a:solidFill>
                  </a:tcPr>
                </a:tc>
                <a:tc>
                  <a:txBody>
                    <a:bodyPr/>
                    <a:lstStyle/>
                    <a:p>
                      <a:r>
                        <a:rPr lang="en-US" sz="1000" dirty="0">
                          <a:latin typeface="+mj-lt"/>
                        </a:rPr>
                        <a:t>Will focus on having a more detailed understanding of the different concepts of several religious and non religious views and beliefs from around the world. </a:t>
                      </a:r>
                    </a:p>
                  </a:txBody>
                  <a:tcPr/>
                </a:tc>
                <a:extLst>
                  <a:ext uri="{0D108BD9-81ED-4DB2-BD59-A6C34878D82A}">
                    <a16:rowId xmlns:a16="http://schemas.microsoft.com/office/drawing/2014/main" val="10008"/>
                  </a:ext>
                </a:extLst>
              </a:tr>
              <a:tr h="370840">
                <a:tc>
                  <a:txBody>
                    <a:bodyPr/>
                    <a:lstStyle/>
                    <a:p>
                      <a:r>
                        <a:rPr lang="en-US" sz="1000" dirty="0">
                          <a:latin typeface="+mj-lt"/>
                        </a:rPr>
                        <a:t>PSHCE</a:t>
                      </a:r>
                    </a:p>
                  </a:txBody>
                  <a:tcPr>
                    <a:solidFill>
                      <a:schemeClr val="accent3">
                        <a:lumMod val="40000"/>
                        <a:lumOff val="60000"/>
                      </a:schemeClr>
                    </a:solidFill>
                  </a:tcPr>
                </a:tc>
                <a:tc>
                  <a:txBody>
                    <a:bodyPr/>
                    <a:lstStyle/>
                    <a:p>
                      <a:r>
                        <a:rPr lang="en-US" sz="1000" dirty="0">
                          <a:latin typeface="+mj-lt"/>
                        </a:rPr>
                        <a:t>We will be focusing on challenge and thinking about how we might come across different challenges in our life time. </a:t>
                      </a:r>
                    </a:p>
                  </a:txBody>
                  <a:tcPr/>
                </a:tc>
                <a:extLst>
                  <a:ext uri="{0D108BD9-81ED-4DB2-BD59-A6C34878D82A}">
                    <a16:rowId xmlns:a16="http://schemas.microsoft.com/office/drawing/2014/main" val="10009"/>
                  </a:ext>
                </a:extLst>
              </a:tr>
            </a:tbl>
          </a:graphicData>
        </a:graphic>
      </p:graphicFrame>
      <p:pic>
        <p:nvPicPr>
          <p:cNvPr id="2050" name="Picture 2" descr="Ww2 Bomber Vector Art, Icons, and Graphics for Free Download">
            <a:extLst>
              <a:ext uri="{FF2B5EF4-FFF2-40B4-BE49-F238E27FC236}">
                <a16:creationId xmlns:a16="http://schemas.microsoft.com/office/drawing/2014/main" id="{4DCF4B00-8926-0DDA-B958-942FF080895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741218">
            <a:off x="7680700" y="5625180"/>
            <a:ext cx="1981200"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32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2129</TotalTime>
  <Words>714</Words>
  <Application>Microsoft Office PowerPoint</Application>
  <PresentationFormat>A4 Paper (210x297 mm)</PresentationFormat>
  <Paragraphs>46</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ADLaM Display</vt:lpstr>
      <vt:lpstr>Agency FB</vt:lpstr>
      <vt:lpstr>Arial</vt:lpstr>
      <vt:lpstr>Calibri</vt:lpstr>
      <vt:lpstr>Comic Sans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Lauren Foxton</cp:lastModifiedBy>
  <cp:revision>48</cp:revision>
  <cp:lastPrinted>2018-09-10T14:18:11Z</cp:lastPrinted>
  <dcterms:created xsi:type="dcterms:W3CDTF">2018-09-06T19:10:24Z</dcterms:created>
  <dcterms:modified xsi:type="dcterms:W3CDTF">2024-09-09T12:24:20Z</dcterms:modified>
</cp:coreProperties>
</file>