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78" y="-136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3776528-439A-4DC2-A0E5-6ABDA31F8D52}" type="datetimeFigureOut">
              <a:rPr lang="en-GB" smtClean="0"/>
              <a:t>21/12/2023</a:t>
            </a:fld>
            <a:endParaRPr lang="en-GB"/>
          </a:p>
        </p:txBody>
      </p:sp>
      <p:sp>
        <p:nvSpPr>
          <p:cNvPr id="4" name="Slide Image Placeholder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8FDD8DA-602E-4F76-80DE-B77AA559B841}" type="slidenum">
              <a:rPr lang="en-GB" smtClean="0"/>
              <a:t>‹#›</a:t>
            </a:fld>
            <a:endParaRPr lang="en-GB"/>
          </a:p>
        </p:txBody>
      </p:sp>
    </p:spTree>
    <p:extLst>
      <p:ext uri="{BB962C8B-B14F-4D97-AF65-F5344CB8AC3E}">
        <p14:creationId xmlns:p14="http://schemas.microsoft.com/office/powerpoint/2010/main" val="2382717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FDD8DA-602E-4F76-80DE-B77AA559B841}" type="slidenum">
              <a:rPr lang="en-GB" smtClean="0"/>
              <a:t>1</a:t>
            </a:fld>
            <a:endParaRPr lang="en-GB"/>
          </a:p>
        </p:txBody>
      </p:sp>
    </p:spTree>
    <p:extLst>
      <p:ext uri="{BB962C8B-B14F-4D97-AF65-F5344CB8AC3E}">
        <p14:creationId xmlns:p14="http://schemas.microsoft.com/office/powerpoint/2010/main" val="1581177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DB33AF-AF47-443A-8753-2C628939E6EF}"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1631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865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55254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82537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DB33AF-AF47-443A-8753-2C628939E6EF}"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780404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DB33AF-AF47-443A-8753-2C628939E6EF}"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3694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DB33AF-AF47-443A-8753-2C628939E6EF}" type="datetimeFigureOut">
              <a:rPr lang="en-US" smtClean="0"/>
              <a:t>12/21/2023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20616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DB33AF-AF47-443A-8753-2C628939E6EF}" type="datetimeFigureOut">
              <a:rPr lang="en-US" smtClean="0"/>
              <a:t>12/21/2023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9083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B33AF-AF47-443A-8753-2C628939E6EF}" type="datetimeFigureOut">
              <a:rPr lang="en-US" smtClean="0"/>
              <a:t>12/21/2023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04906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35245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858832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B33AF-AF47-443A-8753-2C628939E6EF}" type="datetimeFigureOut">
              <a:rPr lang="en-US" smtClean="0"/>
              <a:t>12/21/2023</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B6ACB-979C-4DC5-8A47-AB1C22ABDEDD}" type="slidenum">
              <a:rPr lang="en-US" smtClean="0"/>
              <a:t>‹#›</a:t>
            </a:fld>
            <a:endParaRPr lang="en-US"/>
          </a:p>
        </p:txBody>
      </p:sp>
    </p:spTree>
    <p:extLst>
      <p:ext uri="{BB962C8B-B14F-4D97-AF65-F5344CB8AC3E}">
        <p14:creationId xmlns:p14="http://schemas.microsoft.com/office/powerpoint/2010/main" val="2554311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oland flag painted by brush hand paints art flag Vector Image">
            <a:extLst>
              <a:ext uri="{FF2B5EF4-FFF2-40B4-BE49-F238E27FC236}">
                <a16:creationId xmlns:a16="http://schemas.microsoft.com/office/drawing/2014/main" id="{7BECCA8F-9B07-4FEE-80B4-855C627AEF2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5556"/>
          <a:stretch/>
        </p:blipFill>
        <p:spPr bwMode="auto">
          <a:xfrm>
            <a:off x="4958687" y="3339152"/>
            <a:ext cx="4974181" cy="32766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C3D9B1C9-7B1C-4A10-BDE2-2CD3F828D866}"/>
              </a:ext>
            </a:extLst>
          </p:cNvPr>
          <p:cNvPicPr>
            <a:picLocks noChangeAspect="1"/>
          </p:cNvPicPr>
          <p:nvPr/>
        </p:nvPicPr>
        <p:blipFill>
          <a:blip r:embed="rId4"/>
          <a:stretch>
            <a:fillRect/>
          </a:stretch>
        </p:blipFill>
        <p:spPr>
          <a:xfrm>
            <a:off x="5410200" y="1447800"/>
            <a:ext cx="4156265" cy="2297654"/>
          </a:xfrm>
          <a:prstGeom prst="rect">
            <a:avLst/>
          </a:prstGeom>
        </p:spPr>
      </p:pic>
      <p:sp>
        <p:nvSpPr>
          <p:cNvPr id="7" name="TextBox 6">
            <a:extLst>
              <a:ext uri="{FF2B5EF4-FFF2-40B4-BE49-F238E27FC236}">
                <a16:creationId xmlns:a16="http://schemas.microsoft.com/office/drawing/2014/main" id="{F51F0E22-43BC-490D-955E-7D4BF0F23E11}"/>
              </a:ext>
            </a:extLst>
          </p:cNvPr>
          <p:cNvSpPr txBox="1"/>
          <p:nvPr/>
        </p:nvSpPr>
        <p:spPr>
          <a:xfrm>
            <a:off x="5791200" y="211674"/>
            <a:ext cx="3276600" cy="707886"/>
          </a:xfrm>
          <a:prstGeom prst="rect">
            <a:avLst/>
          </a:prstGeom>
          <a:noFill/>
        </p:spPr>
        <p:txBody>
          <a:bodyPr wrap="square" rtlCol="0">
            <a:spAutoFit/>
          </a:bodyPr>
          <a:lstStyle/>
          <a:p>
            <a:pPr algn="ctr"/>
            <a:r>
              <a:rPr lang="en-GB" sz="4000" dirty="0">
                <a:solidFill>
                  <a:srgbClr val="0070C0"/>
                </a:solidFill>
              </a:rPr>
              <a:t>Y6 Spring Term </a:t>
            </a:r>
          </a:p>
        </p:txBody>
      </p:sp>
      <p:pic>
        <p:nvPicPr>
          <p:cNvPr id="8" name="Picture 7">
            <a:extLst>
              <a:ext uri="{FF2B5EF4-FFF2-40B4-BE49-F238E27FC236}">
                <a16:creationId xmlns:a16="http://schemas.microsoft.com/office/drawing/2014/main" id="{DA79F6AA-E749-4A80-8B30-156828A920DD}"/>
              </a:ext>
            </a:extLst>
          </p:cNvPr>
          <p:cNvPicPr>
            <a:picLocks noChangeAspect="1"/>
          </p:cNvPicPr>
          <p:nvPr/>
        </p:nvPicPr>
        <p:blipFill>
          <a:blip r:embed="rId5"/>
          <a:stretch>
            <a:fillRect/>
          </a:stretch>
        </p:blipFill>
        <p:spPr>
          <a:xfrm>
            <a:off x="5553075" y="4044191"/>
            <a:ext cx="3438525" cy="303870"/>
          </a:xfrm>
          <a:prstGeom prst="rect">
            <a:avLst/>
          </a:prstGeom>
        </p:spPr>
      </p:pic>
      <p:pic>
        <p:nvPicPr>
          <p:cNvPr id="14" name="Picture 13">
            <a:extLst>
              <a:ext uri="{FF2B5EF4-FFF2-40B4-BE49-F238E27FC236}">
                <a16:creationId xmlns:a16="http://schemas.microsoft.com/office/drawing/2014/main" id="{2E91CF38-557A-470A-ABC7-FC84028CAE29}"/>
              </a:ext>
            </a:extLst>
          </p:cNvPr>
          <p:cNvPicPr>
            <a:picLocks noChangeAspect="1"/>
          </p:cNvPicPr>
          <p:nvPr/>
        </p:nvPicPr>
        <p:blipFill>
          <a:blip r:embed="rId6"/>
          <a:stretch>
            <a:fillRect/>
          </a:stretch>
        </p:blipFill>
        <p:spPr>
          <a:xfrm>
            <a:off x="5067300" y="4492778"/>
            <a:ext cx="4724400" cy="463176"/>
          </a:xfrm>
          <a:prstGeom prst="rect">
            <a:avLst/>
          </a:prstGeom>
        </p:spPr>
      </p:pic>
    </p:spTree>
    <p:extLst>
      <p:ext uri="{BB962C8B-B14F-4D97-AF65-F5344CB8AC3E}">
        <p14:creationId xmlns:p14="http://schemas.microsoft.com/office/powerpoint/2010/main" val="100797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29200" y="152400"/>
            <a:ext cx="4724400" cy="5339923"/>
          </a:xfrm>
          <a:prstGeom prst="rect">
            <a:avLst/>
          </a:prstGeom>
        </p:spPr>
        <p:txBody>
          <a:bodyPr wrap="square">
            <a:spAutoFit/>
          </a:bodyPr>
          <a:lstStyle/>
          <a:p>
            <a:r>
              <a:rPr lang="en-GB" sz="1100" b="1" dirty="0">
                <a:effectLst>
                  <a:outerShdw blurRad="38100" dist="38100" dir="7020000" algn="tl">
                    <a:srgbClr val="000000">
                      <a:alpha val="35000"/>
                    </a:srgbClr>
                  </a:outerShdw>
                </a:effectLst>
              </a:rPr>
              <a:t>Our Topic                                                                   </a:t>
            </a:r>
          </a:p>
          <a:p>
            <a:r>
              <a:rPr lang="en-GB" sz="1100" b="1" dirty="0">
                <a:effectLst>
                  <a:outerShdw blurRad="38100" dist="38100" dir="7020000" algn="tl">
                    <a:srgbClr val="000000">
                      <a:alpha val="35000"/>
                    </a:srgbClr>
                  </a:outerShdw>
                </a:effectLst>
              </a:rPr>
              <a:t> </a:t>
            </a:r>
          </a:p>
          <a:p>
            <a:r>
              <a:rPr lang="en-GB" sz="1100" b="1" dirty="0">
                <a:effectLst>
                  <a:outerShdw blurRad="38100" dist="38100" dir="7020000" algn="tl">
                    <a:srgbClr val="000000">
                      <a:alpha val="35000"/>
                    </a:srgbClr>
                  </a:outerShdw>
                </a:effectLst>
              </a:rPr>
              <a:t>The name of our topic this term is ‘ Their Call of Duty… Their Finest Hour’ </a:t>
            </a:r>
          </a:p>
          <a:p>
            <a:r>
              <a:rPr lang="en-GB" sz="1100" dirty="0"/>
              <a:t>For the first half term we will be learning all about the WW2 to answer the our over arching question ‘ </a:t>
            </a:r>
            <a:r>
              <a:rPr lang="en-GB" sz="1100" b="1" i="1" dirty="0"/>
              <a:t>How did WW2 impact modern day Britain?’. </a:t>
            </a:r>
            <a:r>
              <a:rPr lang="en-GB" sz="1100" dirty="0"/>
              <a:t>Then for the second half term, we will move on to our focus on </a:t>
            </a:r>
            <a:r>
              <a:rPr lang="en-GB" sz="1100" b="1" dirty="0">
                <a:effectLst>
                  <a:outerShdw blurRad="38100" dist="38100" dir="2700000" algn="tl">
                    <a:srgbClr val="000000">
                      <a:alpha val="43137"/>
                    </a:srgbClr>
                  </a:outerShdw>
                </a:effectLst>
              </a:rPr>
              <a:t>‘Poland’ </a:t>
            </a:r>
            <a:r>
              <a:rPr lang="en-GB" sz="1100" dirty="0"/>
              <a:t>during WW2 and focus more heavily on geography. </a:t>
            </a:r>
          </a:p>
          <a:p>
            <a:r>
              <a:rPr lang="en-GB" sz="1100" b="1" dirty="0">
                <a:effectLst>
                  <a:outerShdw blurRad="38100" dist="38100" dir="7020000" algn="tl">
                    <a:srgbClr val="000000">
                      <a:alpha val="35000"/>
                    </a:srgbClr>
                  </a:outerShdw>
                </a:effectLst>
              </a:rPr>
              <a:t>PE				</a:t>
            </a:r>
          </a:p>
          <a:p>
            <a:r>
              <a:rPr lang="en-GB" sz="1100" dirty="0"/>
              <a:t>We ask that children have their full PE kit in school </a:t>
            </a:r>
            <a:r>
              <a:rPr lang="en-GB" sz="1100" b="1" dirty="0"/>
              <a:t>at all times</a:t>
            </a:r>
            <a:r>
              <a:rPr lang="en-GB" sz="1100" dirty="0"/>
              <a:t> and </a:t>
            </a:r>
            <a:r>
              <a:rPr lang="en-GB" sz="1100" b="1" dirty="0"/>
              <a:t>must</a:t>
            </a:r>
            <a:r>
              <a:rPr lang="en-GB" sz="1100" dirty="0"/>
              <a:t> take them home to wash at weekends.</a:t>
            </a:r>
          </a:p>
          <a:p>
            <a:r>
              <a:rPr lang="en-GB" sz="1100" b="1" dirty="0">
                <a:effectLst>
                  <a:outerShdw blurRad="38100" dist="38100" dir="7020000" algn="tl">
                    <a:srgbClr val="000000">
                      <a:alpha val="35000"/>
                    </a:srgbClr>
                  </a:outerShdw>
                </a:effectLst>
              </a:rPr>
              <a:t> </a:t>
            </a:r>
            <a:endParaRPr lang="en-US" sz="1100" dirty="0"/>
          </a:p>
          <a:p>
            <a:r>
              <a:rPr lang="en-GB" sz="1100" b="1" dirty="0">
                <a:effectLst>
                  <a:outerShdw blurRad="38100" dist="38100" dir="7020000" algn="tl">
                    <a:srgbClr val="000000">
                      <a:alpha val="35000"/>
                    </a:srgbClr>
                  </a:outerShdw>
                </a:effectLst>
              </a:rPr>
              <a:t>Homework				</a:t>
            </a:r>
          </a:p>
          <a:p>
            <a:r>
              <a:rPr lang="en-GB" sz="1100" dirty="0"/>
              <a:t>At Thorpe </a:t>
            </a:r>
            <a:r>
              <a:rPr lang="en-GB" sz="1100" dirty="0" err="1"/>
              <a:t>Hesley</a:t>
            </a:r>
            <a:r>
              <a:rPr lang="en-GB" sz="1100" dirty="0"/>
              <a:t> Primary School we have high expectations with homework and expect it to be handed in on time and to a high standard. In Year 6, this term as we move our focus to SATS, the children will now be given CGP books which focus on SAT style questions.  Our expectation this term are: </a:t>
            </a:r>
          </a:p>
          <a:p>
            <a:endParaRPr lang="en-US" sz="1100" dirty="0"/>
          </a:p>
          <a:p>
            <a:pPr marL="171450" indent="-171450">
              <a:buFontTx/>
              <a:buChar char="-"/>
            </a:pPr>
            <a:r>
              <a:rPr lang="en-GB" sz="1100" dirty="0"/>
              <a:t>Read regularly at home, at least 3 times a week. This can be filled in by children themselves but we would encourage adults at home to make a comment at least once a week</a:t>
            </a:r>
          </a:p>
          <a:p>
            <a:pPr marL="171450" indent="-171450">
              <a:buFontTx/>
              <a:buChar char="-"/>
            </a:pPr>
            <a:endParaRPr lang="en-US" sz="1100" dirty="0"/>
          </a:p>
          <a:p>
            <a:pPr marL="171450" indent="-171450">
              <a:buFontTx/>
              <a:buChar char="-"/>
            </a:pPr>
            <a:r>
              <a:rPr lang="en-GB" sz="1100" dirty="0"/>
              <a:t>Have weekly spellings on a Friday to be completed for the following Friday.</a:t>
            </a:r>
          </a:p>
          <a:p>
            <a:pPr marL="171450" indent="-171450">
              <a:buFontTx/>
              <a:buChar char="-"/>
            </a:pPr>
            <a:endParaRPr lang="en-US" sz="1100" dirty="0"/>
          </a:p>
          <a:p>
            <a:pPr marL="171450" indent="-171450">
              <a:buFontTx/>
              <a:buChar char="-"/>
            </a:pPr>
            <a:r>
              <a:rPr lang="en-US" sz="1100" dirty="0"/>
              <a:t>Have set pages within CGP books. Each week children will told which book/s to complete and which page/s to complete </a:t>
            </a:r>
          </a:p>
          <a:p>
            <a:endParaRPr lang="en-GB" sz="1100" dirty="0"/>
          </a:p>
          <a:p>
            <a:pPr marL="171450" indent="-171450">
              <a:buFontTx/>
              <a:buChar char="-"/>
            </a:pPr>
            <a:r>
              <a:rPr lang="en-GB" sz="1100" dirty="0"/>
              <a:t>All children also have their own log-ins for TT </a:t>
            </a:r>
            <a:r>
              <a:rPr lang="en-GB" sz="1100" dirty="0" err="1"/>
              <a:t>Rockstars</a:t>
            </a:r>
            <a:r>
              <a:rPr lang="en-GB" sz="1100" dirty="0"/>
              <a:t> which is a great resource for practising times tables.</a:t>
            </a:r>
          </a:p>
          <a:p>
            <a:pPr marL="171450" indent="-171450">
              <a:buFontTx/>
              <a:buChar char="-"/>
            </a:pPr>
            <a:endParaRPr lang="en-US" sz="1100" dirty="0"/>
          </a:p>
          <a:p>
            <a:r>
              <a:rPr lang="en-GB" sz="1100" dirty="0"/>
              <a:t>Thank you for your continued support. </a:t>
            </a:r>
            <a:endParaRPr lang="en-US" sz="1100" dirty="0"/>
          </a:p>
        </p:txBody>
      </p:sp>
      <p:sp>
        <p:nvSpPr>
          <p:cNvPr id="5" name="Rectangle 4"/>
          <p:cNvSpPr/>
          <p:nvPr/>
        </p:nvSpPr>
        <p:spPr>
          <a:xfrm>
            <a:off x="76200" y="123825"/>
            <a:ext cx="4724400" cy="274499"/>
          </a:xfrm>
          <a:prstGeom prst="rect">
            <a:avLst/>
          </a:prstGeom>
        </p:spPr>
        <p:txBody>
          <a:bodyPr wrap="square">
            <a:spAutoFit/>
          </a:bodyPr>
          <a:lstStyle/>
          <a:p>
            <a:pPr>
              <a:lnSpc>
                <a:spcPct val="115000"/>
              </a:lnSpc>
              <a:spcAft>
                <a:spcPts val="1000"/>
              </a:spcAft>
            </a:pPr>
            <a:r>
              <a:rPr lang="en-GB" sz="1050" dirty="0">
                <a:latin typeface="Arial"/>
                <a:ea typeface="Calibri"/>
                <a:cs typeface="Times New Roman"/>
              </a:rPr>
              <a:t>Below is an overview of what we will be learning about this term. </a:t>
            </a:r>
            <a:endParaRPr lang="en-US" sz="1050" dirty="0">
              <a:ea typeface="Calibri"/>
              <a:cs typeface="Times New Roman"/>
            </a:endParaRPr>
          </a:p>
        </p:txBody>
      </p:sp>
      <p:graphicFrame>
        <p:nvGraphicFramePr>
          <p:cNvPr id="7" name="Table 6"/>
          <p:cNvGraphicFramePr>
            <a:graphicFrameLocks noGrp="1"/>
          </p:cNvGraphicFramePr>
          <p:nvPr>
            <p:extLst>
              <p:ext uri="{D42A27DB-BD31-4B8C-83A1-F6EECF244321}">
                <p14:modId xmlns:p14="http://schemas.microsoft.com/office/powerpoint/2010/main" val="861507102"/>
              </p:ext>
            </p:extLst>
          </p:nvPr>
        </p:nvGraphicFramePr>
        <p:xfrm>
          <a:off x="95250" y="533400"/>
          <a:ext cx="4724400" cy="5730240"/>
        </p:xfrm>
        <a:graphic>
          <a:graphicData uri="http://schemas.openxmlformats.org/drawingml/2006/table">
            <a:tbl>
              <a:tblPr firstRow="1" bandRow="1">
                <a:tableStyleId>{5940675A-B579-460E-94D1-54222C63F5DA}</a:tableStyleId>
              </a:tblPr>
              <a:tblGrid>
                <a:gridCol w="7620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370840">
                <a:tc>
                  <a:txBody>
                    <a:bodyPr/>
                    <a:lstStyle/>
                    <a:p>
                      <a:r>
                        <a:rPr lang="en-US" sz="1000" dirty="0">
                          <a:latin typeface="+mj-lt"/>
                        </a:rPr>
                        <a:t>Science </a:t>
                      </a:r>
                    </a:p>
                  </a:txBody>
                  <a:tcPr/>
                </a:tc>
                <a:tc>
                  <a:txBody>
                    <a:bodyPr/>
                    <a:lstStyle/>
                    <a:p>
                      <a:r>
                        <a:rPr lang="en-US" sz="1000" baseline="0" dirty="0">
                          <a:latin typeface="+mj-lt"/>
                        </a:rPr>
                        <a:t>This term, the children will be learning all about fossils and evolution to gain a stronger knowledge </a:t>
                      </a:r>
                      <a:r>
                        <a:rPr lang="en-GB" sz="1000" b="0" kern="1200" dirty="0">
                          <a:solidFill>
                            <a:schemeClr val="tx1"/>
                          </a:solidFill>
                          <a:effectLst/>
                          <a:latin typeface="+mj-lt"/>
                          <a:ea typeface="+mn-ea"/>
                          <a:cs typeface="+mn-cs"/>
                        </a:rPr>
                        <a:t>about living things that inhabited the Earth millions of years ago.</a:t>
                      </a:r>
                      <a:endParaRPr lang="en-US" sz="1000" b="0" dirty="0">
                        <a:latin typeface="+mj-lt"/>
                      </a:endParaRPr>
                    </a:p>
                  </a:txBody>
                  <a:tcPr/>
                </a:tc>
                <a:extLst>
                  <a:ext uri="{0D108BD9-81ED-4DB2-BD59-A6C34878D82A}">
                    <a16:rowId xmlns:a16="http://schemas.microsoft.com/office/drawing/2014/main" val="10000"/>
                  </a:ext>
                </a:extLst>
              </a:tr>
              <a:tr h="370840">
                <a:tc>
                  <a:txBody>
                    <a:bodyPr/>
                    <a:lstStyle/>
                    <a:p>
                      <a:r>
                        <a:rPr lang="en-US" sz="1000" dirty="0">
                          <a:latin typeface="+mj-lt"/>
                        </a:rPr>
                        <a:t>History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j-lt"/>
                          <a:ea typeface="+mn-ea"/>
                          <a:cs typeface="+mn-cs"/>
                        </a:rPr>
                        <a:t>For our focus this term, We will be focusing on our over arching question ‘How did WW2 impact modern day Britain’. They will learn about the cause of WW2, What is was like living in Britain during WW2 and learn about some of the turning points in WW2 and the consequences and benefits of this. </a:t>
                      </a:r>
                    </a:p>
                  </a:txBody>
                  <a:tcPr/>
                </a:tc>
                <a:extLst>
                  <a:ext uri="{0D108BD9-81ED-4DB2-BD59-A6C34878D82A}">
                    <a16:rowId xmlns:a16="http://schemas.microsoft.com/office/drawing/2014/main" val="10001"/>
                  </a:ext>
                </a:extLst>
              </a:tr>
              <a:tr h="370840">
                <a:tc>
                  <a:txBody>
                    <a:bodyPr/>
                    <a:lstStyle/>
                    <a:p>
                      <a:r>
                        <a:rPr lang="en-US" sz="1000" dirty="0">
                          <a:latin typeface="+mj-lt"/>
                        </a:rPr>
                        <a:t>Geography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j-lt"/>
                          <a:ea typeface="+mn-ea"/>
                          <a:cs typeface="+mn-cs"/>
                        </a:rPr>
                        <a:t>During Spring 2, We will move our topic focus on to ‘Poland’. From this, we will be looking at identifying allies and axis across the world during WW2. In addition, we will be looking at local geography to see how our local area was impacted during WW2. </a:t>
                      </a:r>
                    </a:p>
                  </a:txBody>
                  <a:tcPr/>
                </a:tc>
                <a:extLst>
                  <a:ext uri="{0D108BD9-81ED-4DB2-BD59-A6C34878D82A}">
                    <a16:rowId xmlns:a16="http://schemas.microsoft.com/office/drawing/2014/main" val="10002"/>
                  </a:ext>
                </a:extLst>
              </a:tr>
              <a:tr h="370840">
                <a:tc>
                  <a:txBody>
                    <a:bodyPr/>
                    <a:lstStyle/>
                    <a:p>
                      <a:r>
                        <a:rPr lang="en-US" sz="1000" dirty="0">
                          <a:latin typeface="+mj-lt"/>
                        </a:rPr>
                        <a:t>Art/ DT</a:t>
                      </a:r>
                    </a:p>
                  </a:txBody>
                  <a:tcPr/>
                </a:tc>
                <a:tc>
                  <a:txBody>
                    <a:bodyPr/>
                    <a:lstStyle/>
                    <a:p>
                      <a:r>
                        <a:rPr lang="en-US" sz="1000" dirty="0">
                          <a:latin typeface="+mj-lt"/>
                        </a:rPr>
                        <a:t>In Art,</a:t>
                      </a:r>
                      <a:r>
                        <a:rPr lang="en-US" sz="1000" baseline="0" dirty="0">
                          <a:latin typeface="+mj-lt"/>
                        </a:rPr>
                        <a:t> we will be experimenting  a range of different materials to create different tones, textures and effects. Then the children will be learning to draw using a one-point perspectives.  By the end of the topic, the children will be creating their own perspective piece that is based on a London street during WW2. </a:t>
                      </a:r>
                    </a:p>
                    <a:p>
                      <a:r>
                        <a:rPr lang="en-US" sz="1000" baseline="0" dirty="0">
                          <a:latin typeface="+mj-lt"/>
                        </a:rPr>
                        <a:t>In DT, the children will be researching, designing and making their own Anderson Shelters. </a:t>
                      </a:r>
                      <a:endParaRPr lang="en-US" sz="1000" dirty="0">
                        <a:latin typeface="+mj-lt"/>
                      </a:endParaRPr>
                    </a:p>
                  </a:txBody>
                  <a:tcPr/>
                </a:tc>
                <a:extLst>
                  <a:ext uri="{0D108BD9-81ED-4DB2-BD59-A6C34878D82A}">
                    <a16:rowId xmlns:a16="http://schemas.microsoft.com/office/drawing/2014/main" val="10003"/>
                  </a:ext>
                </a:extLst>
              </a:tr>
              <a:tr h="370840">
                <a:tc>
                  <a:txBody>
                    <a:bodyPr/>
                    <a:lstStyle/>
                    <a:p>
                      <a:r>
                        <a:rPr lang="en-US" sz="1000" dirty="0">
                          <a:latin typeface="+mj-lt"/>
                        </a:rPr>
                        <a:t>ICT</a:t>
                      </a:r>
                    </a:p>
                  </a:txBody>
                  <a:tcPr/>
                </a:tc>
                <a:tc>
                  <a:txBody>
                    <a:bodyPr/>
                    <a:lstStyle/>
                    <a:p>
                      <a:r>
                        <a:rPr lang="en-US" sz="1000" dirty="0">
                          <a:latin typeface="+mj-lt"/>
                        </a:rPr>
                        <a:t>Children</a:t>
                      </a:r>
                      <a:r>
                        <a:rPr lang="en-US" sz="1000" baseline="0" dirty="0">
                          <a:latin typeface="+mj-lt"/>
                        </a:rPr>
                        <a:t> will be developing their word processing skills and PowerPoint, learning how to use the different features of Microsoft office through writing emails and creating posters. The children will then use these skills to create a poster or presentation all about WW2. </a:t>
                      </a:r>
                      <a:endParaRPr lang="en-US" sz="1000" dirty="0">
                        <a:latin typeface="+mj-lt"/>
                      </a:endParaRPr>
                    </a:p>
                  </a:txBody>
                  <a:tcPr/>
                </a:tc>
                <a:extLst>
                  <a:ext uri="{0D108BD9-81ED-4DB2-BD59-A6C34878D82A}">
                    <a16:rowId xmlns:a16="http://schemas.microsoft.com/office/drawing/2014/main" val="10004"/>
                  </a:ext>
                </a:extLst>
              </a:tr>
              <a:tr h="304800">
                <a:tc>
                  <a:txBody>
                    <a:bodyPr/>
                    <a:lstStyle/>
                    <a:p>
                      <a:r>
                        <a:rPr lang="en-US" sz="1000" dirty="0">
                          <a:latin typeface="+mj-lt"/>
                        </a:rPr>
                        <a:t>PE</a:t>
                      </a:r>
                    </a:p>
                  </a:txBody>
                  <a:tcPr/>
                </a:tc>
                <a:tc>
                  <a:txBody>
                    <a:bodyPr/>
                    <a:lstStyle/>
                    <a:p>
                      <a:r>
                        <a:rPr lang="en-US" sz="1000" dirty="0">
                          <a:latin typeface="+mj-lt"/>
                        </a:rPr>
                        <a:t>Our focus in PE this term will be cricket and dance inspired by the war. </a:t>
                      </a:r>
                    </a:p>
                  </a:txBody>
                  <a:tcPr/>
                </a:tc>
                <a:extLst>
                  <a:ext uri="{0D108BD9-81ED-4DB2-BD59-A6C34878D82A}">
                    <a16:rowId xmlns:a16="http://schemas.microsoft.com/office/drawing/2014/main" val="10005"/>
                  </a:ext>
                </a:extLst>
              </a:tr>
              <a:tr h="370840">
                <a:tc>
                  <a:txBody>
                    <a:bodyPr/>
                    <a:lstStyle/>
                    <a:p>
                      <a:r>
                        <a:rPr lang="en-US" sz="1000" dirty="0">
                          <a:latin typeface="+mj-lt"/>
                        </a:rPr>
                        <a:t>Music</a:t>
                      </a:r>
                    </a:p>
                  </a:txBody>
                  <a:tcPr/>
                </a:tc>
                <a:tc>
                  <a:txBody>
                    <a:bodyPr/>
                    <a:lstStyle/>
                    <a:p>
                      <a:pPr marL="0" marR="0">
                        <a:lnSpc>
                          <a:spcPct val="115000"/>
                        </a:lnSpc>
                        <a:spcBef>
                          <a:spcPts val="0"/>
                        </a:spcBef>
                        <a:spcAft>
                          <a:spcPts val="0"/>
                        </a:spcAft>
                      </a:pPr>
                      <a:r>
                        <a:rPr lang="en-GB" sz="1000" dirty="0">
                          <a:effectLst/>
                          <a:latin typeface="+mj-lt"/>
                          <a:ea typeface="Calibri"/>
                          <a:cs typeface="Times New Roman"/>
                        </a:rPr>
                        <a:t>We will be using the </a:t>
                      </a:r>
                      <a:r>
                        <a:rPr lang="en-GB" sz="1000" dirty="0" err="1">
                          <a:effectLst/>
                          <a:latin typeface="+mj-lt"/>
                          <a:ea typeface="Calibri"/>
                          <a:cs typeface="Times New Roman"/>
                        </a:rPr>
                        <a:t>Charanga</a:t>
                      </a:r>
                      <a:r>
                        <a:rPr lang="en-GB" sz="1000" dirty="0">
                          <a:effectLst/>
                          <a:latin typeface="+mj-lt"/>
                          <a:ea typeface="Calibri"/>
                          <a:cs typeface="Times New Roman"/>
                        </a:rPr>
                        <a:t> music scheme to learn all about pitch, tempo, rhythm, volume</a:t>
                      </a:r>
                      <a:r>
                        <a:rPr lang="en-GB" sz="1000" baseline="0" dirty="0">
                          <a:effectLst/>
                          <a:latin typeface="+mj-lt"/>
                          <a:ea typeface="Calibri"/>
                          <a:cs typeface="Times New Roman"/>
                        </a:rPr>
                        <a:t> and timbre. </a:t>
                      </a:r>
                      <a:endParaRPr lang="en-GB" sz="1000" dirty="0">
                        <a:effectLst/>
                        <a:latin typeface="+mj-lt"/>
                        <a:ea typeface="Calibri"/>
                        <a:cs typeface="Times New Roman"/>
                      </a:endParaRPr>
                    </a:p>
                  </a:txBody>
                  <a:tcPr marL="68580" marR="68580" marT="0" marB="0"/>
                </a:tc>
                <a:extLst>
                  <a:ext uri="{0D108BD9-81ED-4DB2-BD59-A6C34878D82A}">
                    <a16:rowId xmlns:a16="http://schemas.microsoft.com/office/drawing/2014/main" val="10006"/>
                  </a:ext>
                </a:extLst>
              </a:tr>
              <a:tr h="370840">
                <a:tc>
                  <a:txBody>
                    <a:bodyPr/>
                    <a:lstStyle/>
                    <a:p>
                      <a:r>
                        <a:rPr lang="en-US" sz="1000" dirty="0">
                          <a:latin typeface="+mj-lt"/>
                        </a:rPr>
                        <a:t>Spanish </a:t>
                      </a:r>
                    </a:p>
                  </a:txBody>
                  <a:tcPr/>
                </a:tc>
                <a:tc>
                  <a:txBody>
                    <a:bodyPr/>
                    <a:lstStyle/>
                    <a:p>
                      <a:r>
                        <a:rPr lang="en-US" sz="1000" dirty="0">
                          <a:latin typeface="+mj-lt"/>
                        </a:rPr>
                        <a:t>In Spanish, we will be learning numbers up to 31 and we will be learning all about personal description and how to describe others. </a:t>
                      </a:r>
                    </a:p>
                  </a:txBody>
                  <a:tcPr/>
                </a:tc>
                <a:extLst>
                  <a:ext uri="{0D108BD9-81ED-4DB2-BD59-A6C34878D82A}">
                    <a16:rowId xmlns:a16="http://schemas.microsoft.com/office/drawing/2014/main" val="10007"/>
                  </a:ext>
                </a:extLst>
              </a:tr>
              <a:tr h="299720">
                <a:tc>
                  <a:txBody>
                    <a:bodyPr/>
                    <a:lstStyle/>
                    <a:p>
                      <a:r>
                        <a:rPr lang="en-US" sz="1000" dirty="0">
                          <a:latin typeface="+mj-lt"/>
                        </a:rPr>
                        <a:t>RE</a:t>
                      </a:r>
                    </a:p>
                  </a:txBody>
                  <a:tcPr/>
                </a:tc>
                <a:tc>
                  <a:txBody>
                    <a:bodyPr/>
                    <a:lstStyle/>
                    <a:p>
                      <a:r>
                        <a:rPr lang="en-US" sz="1000" dirty="0">
                          <a:latin typeface="+mj-lt"/>
                        </a:rPr>
                        <a:t>We will be focusing on Christianity and Islam. </a:t>
                      </a:r>
                    </a:p>
                  </a:txBody>
                  <a:tcPr/>
                </a:tc>
                <a:extLst>
                  <a:ext uri="{0D108BD9-81ED-4DB2-BD59-A6C34878D82A}">
                    <a16:rowId xmlns:a16="http://schemas.microsoft.com/office/drawing/2014/main" val="10008"/>
                  </a:ext>
                </a:extLst>
              </a:tr>
              <a:tr h="370840">
                <a:tc>
                  <a:txBody>
                    <a:bodyPr/>
                    <a:lstStyle/>
                    <a:p>
                      <a:r>
                        <a:rPr lang="en-US" sz="1000" dirty="0">
                          <a:latin typeface="+mj-lt"/>
                        </a:rPr>
                        <a:t>PSHCE</a:t>
                      </a:r>
                    </a:p>
                  </a:txBody>
                  <a:tcPr/>
                </a:tc>
                <a:tc>
                  <a:txBody>
                    <a:bodyPr/>
                    <a:lstStyle/>
                    <a:p>
                      <a:r>
                        <a:rPr lang="en-US" sz="1000" dirty="0">
                          <a:latin typeface="+mj-lt"/>
                        </a:rPr>
                        <a:t>We will be focusing on challenge and thinking about how we might come across different challenges in our life time. </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07326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2109</TotalTime>
  <Words>665</Words>
  <Application>Microsoft Office PowerPoint</Application>
  <PresentationFormat>A4 Paper (210x297 mm)</PresentationFormat>
  <Paragraphs>43</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Hewitt</dc:creator>
  <cp:lastModifiedBy>Ryan Meares</cp:lastModifiedBy>
  <cp:revision>46</cp:revision>
  <cp:lastPrinted>2018-09-10T14:18:11Z</cp:lastPrinted>
  <dcterms:created xsi:type="dcterms:W3CDTF">2018-09-06T19:10:24Z</dcterms:created>
  <dcterms:modified xsi:type="dcterms:W3CDTF">2023-12-21T14:28:59Z</dcterms:modified>
</cp:coreProperties>
</file>