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1"/>
    <p:restoredTop sz="94710"/>
  </p:normalViewPr>
  <p:slideViewPr>
    <p:cSldViewPr>
      <p:cViewPr>
        <p:scale>
          <a:sx n="100" d="100"/>
          <a:sy n="100" d="100"/>
        </p:scale>
        <p:origin x="864" y="4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DB33AF-AF47-443A-8753-2C628939E6E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1631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865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5525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82537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B33AF-AF47-443A-8753-2C628939E6EF}"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78040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DB33AF-AF47-443A-8753-2C628939E6EF}"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3694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DB33AF-AF47-443A-8753-2C628939E6EF}" type="datetimeFigureOut">
              <a:rPr lang="en-US" smtClean="0"/>
              <a:t>4/28/2025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20616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DB33AF-AF47-443A-8753-2C628939E6EF}" type="datetimeFigureOut">
              <a:rPr lang="en-US" smtClean="0"/>
              <a:t>4/28/2025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9083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B33AF-AF47-443A-8753-2C628939E6EF}" type="datetimeFigureOut">
              <a:rPr lang="en-US" smtClean="0"/>
              <a:t>4/28/2025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0490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35245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85883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B33AF-AF47-443A-8753-2C628939E6EF}" type="datetimeFigureOut">
              <a:rPr lang="en-US" smtClean="0"/>
              <a:t>4/28/2025</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B6ACB-979C-4DC5-8A47-AB1C22ABDEDD}" type="slidenum">
              <a:rPr lang="en-US" smtClean="0"/>
              <a:t>‹#›</a:t>
            </a:fld>
            <a:endParaRPr lang="en-US"/>
          </a:p>
        </p:txBody>
      </p:sp>
    </p:spTree>
    <p:extLst>
      <p:ext uri="{BB962C8B-B14F-4D97-AF65-F5344CB8AC3E}">
        <p14:creationId xmlns:p14="http://schemas.microsoft.com/office/powerpoint/2010/main" val="255431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0863" y="4243680"/>
            <a:ext cx="4963804" cy="1215717"/>
          </a:xfrm>
          <a:prstGeom prst="rect">
            <a:avLst/>
          </a:prstGeom>
        </p:spPr>
        <p:txBody>
          <a:bodyPr wrap="square">
            <a:spAutoFit/>
          </a:bodyPr>
          <a:lstStyle/>
          <a:p>
            <a:r>
              <a:rPr lang="en-GB" b="1" dirty="0">
                <a:effectLst>
                  <a:outerShdw blurRad="38100" dist="38100" dir="7020000" algn="tl">
                    <a:srgbClr val="000000">
                      <a:alpha val="35000"/>
                    </a:srgbClr>
                  </a:outerShdw>
                </a:effectLst>
              </a:rPr>
              <a:t>Creative Homework</a:t>
            </a:r>
            <a:endParaRPr lang="en-US" dirty="0"/>
          </a:p>
          <a:p>
            <a:r>
              <a:rPr lang="en-GB" sz="1100" dirty="0">
                <a:latin typeface="Arial Narrow" panose="020B0606020202030204" pitchFamily="34" charset="0"/>
              </a:rPr>
              <a:t>Creative homework is optional, however, if you would like to complete some additional learning at home linked to our topic, we would encourage this. Please bring any projects into school so we can share these.</a:t>
            </a:r>
          </a:p>
          <a:p>
            <a:r>
              <a:rPr lang="en-GB" sz="1100" dirty="0">
                <a:latin typeface="Arial Narrow" panose="020B0606020202030204" pitchFamily="34" charset="0"/>
              </a:rPr>
              <a:t>Here are some ideas to get you started but anything, so long as it is of a high quality and linked to our current topic. Be creative!</a:t>
            </a:r>
            <a:endParaRPr lang="en-US" sz="1100" dirty="0">
              <a:latin typeface="Arial Narrow" panose="020B0606020202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731201006"/>
              </p:ext>
            </p:extLst>
          </p:nvPr>
        </p:nvGraphicFramePr>
        <p:xfrm>
          <a:off x="4953000" y="5459396"/>
          <a:ext cx="4948990" cy="1390581"/>
        </p:xfrm>
        <a:graphic>
          <a:graphicData uri="http://schemas.openxmlformats.org/drawingml/2006/table">
            <a:tbl>
              <a:tblPr firstRow="1" bandRow="1">
                <a:tableStyleId>{5940675A-B579-460E-94D1-54222C63F5DA}</a:tableStyleId>
              </a:tblPr>
              <a:tblGrid>
                <a:gridCol w="2474495">
                  <a:extLst>
                    <a:ext uri="{9D8B030D-6E8A-4147-A177-3AD203B41FA5}">
                      <a16:colId xmlns:a16="http://schemas.microsoft.com/office/drawing/2014/main" val="20000"/>
                    </a:ext>
                  </a:extLst>
                </a:gridCol>
                <a:gridCol w="2474495">
                  <a:extLst>
                    <a:ext uri="{9D8B030D-6E8A-4147-A177-3AD203B41FA5}">
                      <a16:colId xmlns:a16="http://schemas.microsoft.com/office/drawing/2014/main" val="20001"/>
                    </a:ext>
                  </a:extLst>
                </a:gridCol>
              </a:tblGrid>
              <a:tr h="463527">
                <a:tc>
                  <a:txBody>
                    <a:bodyPr/>
                    <a:lstStyle/>
                    <a:p>
                      <a:pPr algn="ctr"/>
                      <a:r>
                        <a:rPr lang="en-US" sz="1000" dirty="0">
                          <a:solidFill>
                            <a:schemeClr val="tx1"/>
                          </a:solidFill>
                          <a:latin typeface="Arial Narrow" panose="020B0606020202030204" pitchFamily="34" charset="0"/>
                        </a:rPr>
                        <a:t>Design and/or make your own spaceship or rocket.</a:t>
                      </a:r>
                    </a:p>
                  </a:txBody>
                  <a:tcPr anchor="ctr">
                    <a:solidFill>
                      <a:schemeClr val="accent2">
                        <a:lumMod val="20000"/>
                        <a:lumOff val="80000"/>
                      </a:schemeClr>
                    </a:solidFill>
                  </a:tcPr>
                </a:tc>
                <a:tc>
                  <a:txBody>
                    <a:bodyPr/>
                    <a:lstStyle/>
                    <a:p>
                      <a:pPr algn="ctr"/>
                      <a:r>
                        <a:rPr lang="en-US" sz="1000" dirty="0">
                          <a:solidFill>
                            <a:schemeClr val="tx1"/>
                          </a:solidFill>
                          <a:latin typeface="Arial Narrow" panose="020B0606020202030204" pitchFamily="34" charset="0"/>
                        </a:rPr>
                        <a:t>Create a model of our solar system.</a:t>
                      </a:r>
                    </a:p>
                  </a:txBody>
                  <a:tcPr anchor="ctr">
                    <a:solidFill>
                      <a:srgbClr val="FFFFCC"/>
                    </a:solidFill>
                  </a:tcPr>
                </a:tc>
                <a:extLst>
                  <a:ext uri="{0D108BD9-81ED-4DB2-BD59-A6C34878D82A}">
                    <a16:rowId xmlns:a16="http://schemas.microsoft.com/office/drawing/2014/main" val="10000"/>
                  </a:ext>
                </a:extLst>
              </a:tr>
              <a:tr h="463527">
                <a:tc>
                  <a:txBody>
                    <a:bodyPr/>
                    <a:lstStyle/>
                    <a:p>
                      <a:pPr algn="ctr"/>
                      <a:r>
                        <a:rPr lang="en-US" sz="1000" dirty="0">
                          <a:solidFill>
                            <a:schemeClr val="tx1"/>
                          </a:solidFill>
                          <a:latin typeface="Arial Narrow" panose="020B0606020202030204" pitchFamily="34" charset="0"/>
                        </a:rPr>
                        <a:t>Create a timeline of key events during the ‘Space Race’.</a:t>
                      </a:r>
                    </a:p>
                  </a:txBody>
                  <a:tcPr anchor="ctr">
                    <a:solidFill>
                      <a:schemeClr val="tx2">
                        <a:lumMod val="20000"/>
                        <a:lumOff val="80000"/>
                      </a:schemeClr>
                    </a:solidFill>
                  </a:tcPr>
                </a:tc>
                <a:tc>
                  <a:txBody>
                    <a:bodyPr/>
                    <a:lstStyle/>
                    <a:p>
                      <a:pPr algn="ctr"/>
                      <a:r>
                        <a:rPr lang="en-US" sz="1000" dirty="0">
                          <a:solidFill>
                            <a:schemeClr val="tx1"/>
                          </a:solidFill>
                          <a:latin typeface="Arial Narrow" panose="020B0606020202030204" pitchFamily="34" charset="0"/>
                        </a:rPr>
                        <a:t>Interview a relative about how they feel our local area has changed. </a:t>
                      </a:r>
                    </a:p>
                  </a:txBody>
                  <a:tcPr anchor="ctr">
                    <a:solidFill>
                      <a:schemeClr val="accent2">
                        <a:lumMod val="20000"/>
                        <a:lumOff val="80000"/>
                      </a:schemeClr>
                    </a:solidFill>
                  </a:tcPr>
                </a:tc>
                <a:extLst>
                  <a:ext uri="{0D108BD9-81ED-4DB2-BD59-A6C34878D82A}">
                    <a16:rowId xmlns:a16="http://schemas.microsoft.com/office/drawing/2014/main" val="10001"/>
                  </a:ext>
                </a:extLst>
              </a:tr>
              <a:tr h="463527">
                <a:tc>
                  <a:txBody>
                    <a:bodyPr/>
                    <a:lstStyle/>
                    <a:p>
                      <a:pPr algn="ctr"/>
                      <a:r>
                        <a:rPr lang="en-US" sz="1000" dirty="0">
                          <a:solidFill>
                            <a:schemeClr val="tx1"/>
                          </a:solidFill>
                          <a:latin typeface="Arial Narrow" panose="020B0606020202030204" pitchFamily="34" charset="0"/>
                        </a:rPr>
                        <a:t>Sketch/paint/build a local landmark.</a:t>
                      </a:r>
                    </a:p>
                  </a:txBody>
                  <a:tcPr anchor="ctr">
                    <a:solidFill>
                      <a:srgbClr val="FFFFCC"/>
                    </a:solidFill>
                  </a:tcPr>
                </a:tc>
                <a:tc>
                  <a:txBody>
                    <a:bodyPr/>
                    <a:lstStyle/>
                    <a:p>
                      <a:pPr algn="ctr"/>
                      <a:r>
                        <a:rPr lang="en-US" sz="1000" dirty="0">
                          <a:solidFill>
                            <a:schemeClr val="tx1"/>
                          </a:solidFill>
                          <a:latin typeface="Arial Narrow" panose="020B0606020202030204" pitchFamily="34" charset="0"/>
                        </a:rPr>
                        <a:t>Imagine you have taken a trip to the moon. Write down your experience.</a:t>
                      </a:r>
                    </a:p>
                  </a:txBody>
                  <a:tcPr anchor="ctr">
                    <a:solidFill>
                      <a:schemeClr val="tx2">
                        <a:lumMod val="20000"/>
                        <a:lumOff val="80000"/>
                      </a:schemeClr>
                    </a:solidFill>
                  </a:tcPr>
                </a:tc>
                <a:extLst>
                  <a:ext uri="{0D108BD9-81ED-4DB2-BD59-A6C34878D82A}">
                    <a16:rowId xmlns:a16="http://schemas.microsoft.com/office/drawing/2014/main" val="10002"/>
                  </a:ext>
                </a:extLst>
              </a:tr>
            </a:tbl>
          </a:graphicData>
        </a:graphic>
      </p:graphicFrame>
      <p:sp>
        <p:nvSpPr>
          <p:cNvPr id="9" name="TextBox 8"/>
          <p:cNvSpPr txBox="1"/>
          <p:nvPr/>
        </p:nvSpPr>
        <p:spPr>
          <a:xfrm>
            <a:off x="2019504" y="210330"/>
            <a:ext cx="2964594" cy="954107"/>
          </a:xfrm>
          <a:prstGeom prst="rect">
            <a:avLst/>
          </a:prstGeom>
          <a:noFill/>
          <a:effectLst>
            <a:softEdge rad="635000"/>
          </a:effectLst>
        </p:spPr>
        <p:txBody>
          <a:bodyPr wrap="square" rtlCol="0">
            <a:spAutoFit/>
          </a:bodyPr>
          <a:lstStyle/>
          <a:p>
            <a:pPr algn="ctr"/>
            <a:r>
              <a:rPr lang="en-US" sz="2800" dirty="0">
                <a:ln w="0"/>
                <a:effectLst>
                  <a:outerShdw blurRad="38100" dist="19050" dir="2700000" algn="tl" rotWithShape="0">
                    <a:schemeClr val="dk1">
                      <a:alpha val="40000"/>
                    </a:schemeClr>
                  </a:outerShdw>
                </a:effectLst>
              </a:rPr>
              <a:t>To Thorpe </a:t>
            </a:r>
            <a:r>
              <a:rPr lang="en-US" sz="2800" dirty="0" err="1">
                <a:ln w="0"/>
                <a:effectLst>
                  <a:outerShdw blurRad="38100" dist="19050" dir="2700000" algn="tl" rotWithShape="0">
                    <a:schemeClr val="dk1">
                      <a:alpha val="40000"/>
                    </a:schemeClr>
                  </a:outerShdw>
                </a:effectLst>
              </a:rPr>
              <a:t>Hesley</a:t>
            </a:r>
            <a:r>
              <a:rPr lang="en-US" sz="2800" dirty="0">
                <a:ln w="0"/>
                <a:effectLst>
                  <a:outerShdw blurRad="38100" dist="19050" dir="2700000" algn="tl" rotWithShape="0">
                    <a:schemeClr val="dk1">
                      <a:alpha val="40000"/>
                    </a:schemeClr>
                  </a:outerShdw>
                </a:effectLst>
              </a:rPr>
              <a:t>...</a:t>
            </a:r>
          </a:p>
          <a:p>
            <a:pPr algn="ctr"/>
            <a:r>
              <a:rPr lang="en-US" sz="2800" dirty="0">
                <a:ln w="0"/>
                <a:effectLst>
                  <a:outerShdw blurRad="38100" dist="19050" dir="2700000" algn="tl" rotWithShape="0">
                    <a:schemeClr val="dk1">
                      <a:alpha val="40000"/>
                    </a:schemeClr>
                  </a:outerShdw>
                </a:effectLst>
              </a:rPr>
              <a:t>And Beyond!</a:t>
            </a:r>
          </a:p>
        </p:txBody>
      </p:sp>
      <p:sp>
        <p:nvSpPr>
          <p:cNvPr id="10" name="Rectangle 9">
            <a:extLst>
              <a:ext uri="{FF2B5EF4-FFF2-40B4-BE49-F238E27FC236}">
                <a16:creationId xmlns:a16="http://schemas.microsoft.com/office/drawing/2014/main" id="{80A504B3-2ECB-4379-A68D-2360E05332C5}"/>
              </a:ext>
            </a:extLst>
          </p:cNvPr>
          <p:cNvSpPr/>
          <p:nvPr/>
        </p:nvSpPr>
        <p:spPr>
          <a:xfrm>
            <a:off x="0" y="1086380"/>
            <a:ext cx="4900863" cy="5509200"/>
          </a:xfrm>
          <a:prstGeom prst="rect">
            <a:avLst/>
          </a:prstGeom>
        </p:spPr>
        <p:txBody>
          <a:bodyPr wrap="square">
            <a:spAutoFit/>
          </a:bodyPr>
          <a:lstStyle/>
          <a:p>
            <a:r>
              <a:rPr lang="en-GB" sz="1600" b="1" dirty="0">
                <a:effectLst>
                  <a:outerShdw blurRad="38100" dist="38100" dir="7020000" algn="tl">
                    <a:srgbClr val="000000">
                      <a:alpha val="35000"/>
                    </a:srgbClr>
                  </a:outerShdw>
                </a:effectLst>
              </a:rPr>
              <a:t>Our Topic                                                                   </a:t>
            </a:r>
          </a:p>
          <a:p>
            <a:r>
              <a:rPr lang="en-GB" sz="1100" dirty="0"/>
              <a:t>We are so excited for our topic this term! We will begin by exploring the history of our local area and discussing changes over time. We will look at the geographical location of Thorpe </a:t>
            </a:r>
            <a:r>
              <a:rPr lang="en-GB" sz="1100" dirty="0" err="1"/>
              <a:t>Hesley</a:t>
            </a:r>
            <a:r>
              <a:rPr lang="en-GB" sz="1100" dirty="0"/>
              <a:t> and study maps to see how land use has changed. We will study local landmarks, such as Keppel’s Column, and take a walk around our local area. We will compare our small village to towns and cities and draw on our knowledge of other cities around the world. We will then take our learning far beyond Thorpe </a:t>
            </a:r>
            <a:r>
              <a:rPr lang="en-GB" sz="1100" dirty="0" err="1"/>
              <a:t>Hesley</a:t>
            </a:r>
            <a:r>
              <a:rPr lang="en-GB" sz="1100" dirty="0"/>
              <a:t>, into space. Through science, we will study space and forces and in DT we will have a go at designing and making our own Moon Buggy! Our topic will be enhanced this term with a visit from the Space Dome. How exciting!</a:t>
            </a:r>
          </a:p>
          <a:p>
            <a:endParaRPr lang="en-GB" sz="1100" dirty="0"/>
          </a:p>
          <a:p>
            <a:r>
              <a:rPr lang="en-GB" sz="1100" dirty="0"/>
              <a:t>This term, we will be reading Orion Lost by Alistair Chisholm as our class text.</a:t>
            </a:r>
          </a:p>
          <a:p>
            <a:endParaRPr lang="en-GB" sz="1100" dirty="0"/>
          </a:p>
          <a:p>
            <a:r>
              <a:rPr lang="en-GB" sz="1400" b="1" dirty="0">
                <a:effectLst>
                  <a:outerShdw blurRad="38100" dist="38100" dir="7020000" algn="tl">
                    <a:srgbClr val="000000">
                      <a:alpha val="35000"/>
                    </a:srgbClr>
                  </a:outerShdw>
                </a:effectLst>
              </a:rPr>
              <a:t>PE</a:t>
            </a:r>
            <a:r>
              <a:rPr lang="en-GB" sz="1200" b="1" dirty="0">
                <a:effectLst>
                  <a:outerShdw blurRad="38100" dist="38100" dir="7020000" algn="tl">
                    <a:srgbClr val="000000">
                      <a:alpha val="35000"/>
                    </a:srgbClr>
                  </a:outerShdw>
                </a:effectLst>
              </a:rPr>
              <a:t>				</a:t>
            </a:r>
          </a:p>
          <a:p>
            <a:r>
              <a:rPr lang="en-GB" sz="1100" dirty="0">
                <a:latin typeface="+mj-lt"/>
              </a:rPr>
              <a:t>We ask that children have their full PE kit in school </a:t>
            </a:r>
            <a:r>
              <a:rPr lang="en-GB" sz="1100" b="1" dirty="0">
                <a:latin typeface="+mj-lt"/>
              </a:rPr>
              <a:t>at all times</a:t>
            </a:r>
            <a:r>
              <a:rPr lang="en-GB" sz="1100" dirty="0">
                <a:latin typeface="+mj-lt"/>
              </a:rPr>
              <a:t> and only take them home at the weekend and during holidays to be washed.</a:t>
            </a:r>
          </a:p>
          <a:p>
            <a:endParaRPr lang="en-US" sz="1100" dirty="0">
              <a:latin typeface="+mj-lt"/>
            </a:endParaRPr>
          </a:p>
          <a:p>
            <a:r>
              <a:rPr lang="en-GB" sz="1400" b="1" dirty="0">
                <a:effectLst>
                  <a:outerShdw blurRad="38100" dist="38100" dir="7020000" algn="tl">
                    <a:srgbClr val="000000">
                      <a:alpha val="35000"/>
                    </a:srgbClr>
                  </a:outerShdw>
                </a:effectLst>
              </a:rPr>
              <a:t>Homework	</a:t>
            </a:r>
            <a:r>
              <a:rPr lang="en-GB" sz="1200" b="1" dirty="0">
                <a:effectLst>
                  <a:outerShdw blurRad="38100" dist="38100" dir="7020000" algn="tl">
                    <a:srgbClr val="000000">
                      <a:alpha val="35000"/>
                    </a:srgbClr>
                  </a:outerShdw>
                </a:effectLst>
              </a:rPr>
              <a:t>			</a:t>
            </a:r>
          </a:p>
          <a:p>
            <a:r>
              <a:rPr lang="en-GB" sz="1100" dirty="0">
                <a:latin typeface="+mj-lt"/>
              </a:rPr>
              <a:t>In Year 5, we have high expectations with homework and expect it to be handed in on time and to a high standard. Children in Year 5 will be expected to:</a:t>
            </a:r>
          </a:p>
          <a:p>
            <a:endParaRPr lang="en-GB" sz="1100" dirty="0">
              <a:latin typeface="+mj-lt"/>
            </a:endParaRPr>
          </a:p>
          <a:p>
            <a:r>
              <a:rPr lang="en-GB" sz="1100" dirty="0">
                <a:latin typeface="+mj-lt"/>
              </a:rPr>
              <a:t>• Regularly read at home. At least three times a week. Teachers will check the children’s home school diary at the end of each week. </a:t>
            </a:r>
          </a:p>
          <a:p>
            <a:endParaRPr lang="en-GB" sz="1100" dirty="0">
              <a:latin typeface="+mj-lt"/>
            </a:endParaRPr>
          </a:p>
          <a:p>
            <a:r>
              <a:rPr lang="en-GB" sz="1100" dirty="0">
                <a:latin typeface="+mj-lt"/>
              </a:rPr>
              <a:t>• Learn their weekly spellings to be given out on a Friday to be completed for the following Friday.</a:t>
            </a:r>
          </a:p>
          <a:p>
            <a:endParaRPr lang="en-GB" sz="1100" dirty="0">
              <a:latin typeface="+mj-lt"/>
            </a:endParaRPr>
          </a:p>
          <a:p>
            <a:r>
              <a:rPr lang="en-GB" sz="1100" dirty="0">
                <a:latin typeface="+mj-lt"/>
              </a:rPr>
              <a:t>• Complete a weekly activity on Doodle Learning set by the class teacher.</a:t>
            </a:r>
          </a:p>
          <a:p>
            <a:endParaRPr lang="en-US" sz="1100" dirty="0">
              <a:latin typeface="+mj-lt"/>
            </a:endParaRPr>
          </a:p>
          <a:p>
            <a:r>
              <a:rPr lang="en-GB" sz="1100" dirty="0">
                <a:latin typeface="+mj-lt"/>
              </a:rPr>
              <a:t>Thank you for your continued support. </a:t>
            </a:r>
          </a:p>
          <a:p>
            <a:r>
              <a:rPr lang="en-GB" sz="1100" b="1" dirty="0">
                <a:latin typeface="+mj-lt"/>
              </a:rPr>
              <a:t>The Year 5 Team</a:t>
            </a:r>
            <a:endParaRPr lang="en-US" sz="1100" b="1" dirty="0">
              <a:latin typeface="+mj-lt"/>
            </a:endParaRPr>
          </a:p>
        </p:txBody>
      </p:sp>
      <p:graphicFrame>
        <p:nvGraphicFramePr>
          <p:cNvPr id="11" name="Table 10">
            <a:extLst>
              <a:ext uri="{FF2B5EF4-FFF2-40B4-BE49-F238E27FC236}">
                <a16:creationId xmlns:a16="http://schemas.microsoft.com/office/drawing/2014/main" id="{A0A493A1-6E34-4753-B684-491397D1EC1D}"/>
              </a:ext>
            </a:extLst>
          </p:cNvPr>
          <p:cNvGraphicFramePr>
            <a:graphicFrameLocks noGrp="1"/>
          </p:cNvGraphicFramePr>
          <p:nvPr>
            <p:extLst>
              <p:ext uri="{D42A27DB-BD31-4B8C-83A1-F6EECF244321}">
                <p14:modId xmlns:p14="http://schemas.microsoft.com/office/powerpoint/2010/main" val="2194975485"/>
              </p:ext>
            </p:extLst>
          </p:nvPr>
        </p:nvGraphicFramePr>
        <p:xfrm>
          <a:off x="4953000" y="30737"/>
          <a:ext cx="4911667" cy="4041584"/>
        </p:xfrm>
        <a:graphic>
          <a:graphicData uri="http://schemas.openxmlformats.org/drawingml/2006/table">
            <a:tbl>
              <a:tblPr firstRow="1" bandRow="1">
                <a:tableStyleId>{5940675A-B579-460E-94D1-54222C63F5DA}</a:tableStyleId>
              </a:tblPr>
              <a:tblGrid>
                <a:gridCol w="792205">
                  <a:extLst>
                    <a:ext uri="{9D8B030D-6E8A-4147-A177-3AD203B41FA5}">
                      <a16:colId xmlns:a16="http://schemas.microsoft.com/office/drawing/2014/main" val="20000"/>
                    </a:ext>
                  </a:extLst>
                </a:gridCol>
                <a:gridCol w="4119462">
                  <a:extLst>
                    <a:ext uri="{9D8B030D-6E8A-4147-A177-3AD203B41FA5}">
                      <a16:colId xmlns:a16="http://schemas.microsoft.com/office/drawing/2014/main" val="20001"/>
                    </a:ext>
                  </a:extLst>
                </a:gridCol>
              </a:tblGrid>
              <a:tr h="269305">
                <a:tc>
                  <a:txBody>
                    <a:bodyPr/>
                    <a:lstStyle/>
                    <a:p>
                      <a:r>
                        <a:rPr lang="en-US" sz="1000" dirty="0"/>
                        <a:t>History</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baseline="0" dirty="0">
                          <a:latin typeface="Arial Narrow" panose="020B0606020202030204" pitchFamily="34" charset="0"/>
                        </a:rPr>
                        <a:t>In History, we will be exploring the local area and studying how it has changed over time. We will be looking at old census records to see how family dynamics have changed and maps to study how land use has changed.</a:t>
                      </a:r>
                    </a:p>
                  </a:txBody>
                  <a:tcPr>
                    <a:noFill/>
                  </a:tcPr>
                </a:tc>
                <a:extLst>
                  <a:ext uri="{0D108BD9-81ED-4DB2-BD59-A6C34878D82A}">
                    <a16:rowId xmlns:a16="http://schemas.microsoft.com/office/drawing/2014/main" val="10000"/>
                  </a:ext>
                </a:extLst>
              </a:tr>
              <a:tr h="321332">
                <a:tc>
                  <a:txBody>
                    <a:bodyPr/>
                    <a:lstStyle/>
                    <a:p>
                      <a:r>
                        <a:rPr lang="en-US" sz="1000" dirty="0"/>
                        <a:t>Science </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50" dirty="0">
                          <a:latin typeface="Arial Narrow" panose="020B0606020202030204" pitchFamily="34" charset="0"/>
                        </a:rPr>
                        <a:t>In Science, we will be learning about the planets in our solar system. We will also be learning about forces including gravity and how these prevent us from floating around!</a:t>
                      </a:r>
                    </a:p>
                  </a:txBody>
                  <a:tcPr>
                    <a:noFill/>
                  </a:tcPr>
                </a:tc>
                <a:extLst>
                  <a:ext uri="{0D108BD9-81ED-4DB2-BD59-A6C34878D82A}">
                    <a16:rowId xmlns:a16="http://schemas.microsoft.com/office/drawing/2014/main" val="10001"/>
                  </a:ext>
                </a:extLst>
              </a:tr>
              <a:tr h="321332">
                <a:tc>
                  <a:txBody>
                    <a:bodyPr/>
                    <a:lstStyle/>
                    <a:p>
                      <a:r>
                        <a:rPr lang="en-US" sz="1000" dirty="0"/>
                        <a:t>DT</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50" dirty="0">
                          <a:latin typeface="Arial Narrow" panose="020B0606020202030204" pitchFamily="34" charset="0"/>
                        </a:rPr>
                        <a:t>In DT, we will be designing and making our very own Moon Buggy using woodwork.</a:t>
                      </a:r>
                    </a:p>
                  </a:txBody>
                  <a:tcPr>
                    <a:noFill/>
                  </a:tcPr>
                </a:tc>
                <a:extLst>
                  <a:ext uri="{0D108BD9-81ED-4DB2-BD59-A6C34878D82A}">
                    <a16:rowId xmlns:a16="http://schemas.microsoft.com/office/drawing/2014/main" val="3056942981"/>
                  </a:ext>
                </a:extLst>
              </a:tr>
              <a:tr h="321332">
                <a:tc>
                  <a:txBody>
                    <a:bodyPr/>
                    <a:lstStyle/>
                    <a:p>
                      <a:r>
                        <a:rPr lang="en-US" sz="1000" dirty="0"/>
                        <a:t>Art</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baseline="0" dirty="0">
                          <a:latin typeface="Arial Narrow" panose="020B0606020202030204" pitchFamily="34" charset="0"/>
                        </a:rPr>
                        <a:t>In Art, we will be studying the famous painting ‘Starry Night’ by the wonderful Vincent Van Gogh. We will be practicing a range of painting techniques before creating our own masterpiece!</a:t>
                      </a:r>
                    </a:p>
                  </a:txBody>
                  <a:tcPr>
                    <a:noFill/>
                  </a:tcPr>
                </a:tc>
                <a:extLst>
                  <a:ext uri="{0D108BD9-81ED-4DB2-BD59-A6C34878D82A}">
                    <a16:rowId xmlns:a16="http://schemas.microsoft.com/office/drawing/2014/main" val="10003"/>
                  </a:ext>
                </a:extLst>
              </a:tr>
              <a:tr h="348971">
                <a:tc>
                  <a:txBody>
                    <a:bodyPr/>
                    <a:lstStyle/>
                    <a:p>
                      <a:r>
                        <a:rPr lang="en-US" sz="1000" dirty="0"/>
                        <a:t>Computing</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dirty="0">
                          <a:latin typeface="Arial Narrow" panose="020B0606020202030204" pitchFamily="34" charset="0"/>
                        </a:rPr>
                        <a:t>We will continue to follow our new scheme of work: Teach Computing. We will be looking at how to make selections for quizzes. </a:t>
                      </a:r>
                    </a:p>
                  </a:txBody>
                  <a:tcPr>
                    <a:noFill/>
                  </a:tcPr>
                </a:tc>
                <a:extLst>
                  <a:ext uri="{0D108BD9-81ED-4DB2-BD59-A6C34878D82A}">
                    <a16:rowId xmlns:a16="http://schemas.microsoft.com/office/drawing/2014/main" val="10004"/>
                  </a:ext>
                </a:extLst>
              </a:tr>
              <a:tr h="444922">
                <a:tc>
                  <a:txBody>
                    <a:bodyPr/>
                    <a:lstStyle/>
                    <a:p>
                      <a:r>
                        <a:rPr lang="en-US" sz="1000" dirty="0"/>
                        <a:t>PE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i="0" dirty="0">
                          <a:latin typeface="Arial Narrow" panose="020B0606020202030204" pitchFamily="34" charset="0"/>
                        </a:rPr>
                        <a:t>In PE, we will be developing our field and track skills in preparation for our upcoming Sports Day. We will also be taking part in some exciting orienteering lessons.</a:t>
                      </a:r>
                    </a:p>
                  </a:txBody>
                  <a:tcPr>
                    <a:noFill/>
                  </a:tcPr>
                </a:tc>
                <a:extLst>
                  <a:ext uri="{0D108BD9-81ED-4DB2-BD59-A6C34878D82A}">
                    <a16:rowId xmlns:a16="http://schemas.microsoft.com/office/drawing/2014/main" val="10005"/>
                  </a:ext>
                </a:extLst>
              </a:tr>
              <a:tr h="271691">
                <a:tc>
                  <a:txBody>
                    <a:bodyPr/>
                    <a:lstStyle/>
                    <a:p>
                      <a:r>
                        <a:rPr lang="en-US" sz="1000" dirty="0"/>
                        <a:t>Music</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950" dirty="0">
                          <a:effectLst/>
                          <a:latin typeface="Arial Narrow" panose="020B0606020202030204" pitchFamily="34" charset="0"/>
                          <a:ea typeface="Calibri"/>
                          <a:cs typeface="Times New Roman"/>
                        </a:rPr>
                        <a:t>We will continue to follow our </a:t>
                      </a:r>
                      <a:r>
                        <a:rPr lang="en-GB" sz="950" dirty="0" err="1">
                          <a:effectLst/>
                          <a:latin typeface="Arial Narrow" panose="020B0606020202030204" pitchFamily="34" charset="0"/>
                          <a:ea typeface="Calibri"/>
                          <a:cs typeface="Times New Roman"/>
                        </a:rPr>
                        <a:t>Sparkyard</a:t>
                      </a:r>
                      <a:r>
                        <a:rPr lang="en-GB" sz="950" dirty="0">
                          <a:effectLst/>
                          <a:latin typeface="Arial Narrow" panose="020B0606020202030204" pitchFamily="34" charset="0"/>
                          <a:ea typeface="Calibri"/>
                          <a:cs typeface="Times New Roman"/>
                        </a:rPr>
                        <a:t> learning this term. Our ‘Musicians of the Month’ will be Joni Mitchell, Fisherman’s Friends, Aretha Franklin and </a:t>
                      </a:r>
                      <a:r>
                        <a:rPr lang="en-GB" sz="950" b="0" kern="1200" dirty="0" err="1">
                          <a:solidFill>
                            <a:schemeClr val="tx1"/>
                          </a:solidFill>
                          <a:effectLst/>
                          <a:latin typeface="Arial" panose="020B0604020202020204" pitchFamily="34" charset="0"/>
                          <a:ea typeface="+mn-ea"/>
                          <a:cs typeface="Arial" panose="020B0604020202020204" pitchFamily="34" charset="0"/>
                        </a:rPr>
                        <a:t>Guarinder</a:t>
                      </a:r>
                      <a:r>
                        <a:rPr lang="en-GB" sz="950" b="0" kern="1200" dirty="0">
                          <a:solidFill>
                            <a:schemeClr val="tx1"/>
                          </a:solidFill>
                          <a:effectLst/>
                          <a:latin typeface="Arial" panose="020B0604020202020204" pitchFamily="34" charset="0"/>
                          <a:ea typeface="+mn-ea"/>
                          <a:cs typeface="Arial" panose="020B0604020202020204" pitchFamily="34" charset="0"/>
                        </a:rPr>
                        <a:t> Kaur </a:t>
                      </a:r>
                      <a:r>
                        <a:rPr lang="en-GB" sz="950" b="0" kern="1200" dirty="0" err="1">
                          <a:solidFill>
                            <a:schemeClr val="tx1"/>
                          </a:solidFill>
                          <a:effectLst/>
                          <a:latin typeface="Arial" panose="020B0604020202020204" pitchFamily="34" charset="0"/>
                          <a:ea typeface="+mn-ea"/>
                          <a:cs typeface="Arial" panose="020B0604020202020204" pitchFamily="34" charset="0"/>
                        </a:rPr>
                        <a:t>Kainth</a:t>
                      </a:r>
                      <a:r>
                        <a:rPr lang="en-GB" sz="950" b="0" kern="1200" dirty="0">
                          <a:solidFill>
                            <a:schemeClr val="tx1"/>
                          </a:solidFill>
                          <a:effectLst/>
                          <a:latin typeface="Arial Narrow" panose="020B0606020202030204" pitchFamily="34" charset="0"/>
                          <a:ea typeface="+mn-ea"/>
                          <a:cs typeface="Times New Roman"/>
                        </a:rPr>
                        <a:t>.</a:t>
                      </a:r>
                      <a:endParaRPr lang="en-GB" sz="950" b="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noFill/>
                  </a:tcPr>
                </a:tc>
                <a:extLst>
                  <a:ext uri="{0D108BD9-81ED-4DB2-BD59-A6C34878D82A}">
                    <a16:rowId xmlns:a16="http://schemas.microsoft.com/office/drawing/2014/main" val="10006"/>
                  </a:ext>
                </a:extLst>
              </a:tr>
              <a:tr h="321332">
                <a:tc>
                  <a:txBody>
                    <a:bodyPr/>
                    <a:lstStyle/>
                    <a:p>
                      <a:r>
                        <a:rPr lang="en-US" sz="1000" dirty="0"/>
                        <a:t>Spanish</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dirty="0">
                          <a:latin typeface="Arial Narrow" panose="020B0606020202030204" pitchFamily="34" charset="0"/>
                        </a:rPr>
                        <a:t>In Spanish, we will be revising the topics learnt this year including months, numbers, school subjects and transport.</a:t>
                      </a:r>
                    </a:p>
                  </a:txBody>
                  <a:tcPr>
                    <a:noFill/>
                  </a:tcPr>
                </a:tc>
                <a:extLst>
                  <a:ext uri="{0D108BD9-81ED-4DB2-BD59-A6C34878D82A}">
                    <a16:rowId xmlns:a16="http://schemas.microsoft.com/office/drawing/2014/main" val="10007"/>
                  </a:ext>
                </a:extLst>
              </a:tr>
              <a:tr h="269305">
                <a:tc>
                  <a:txBody>
                    <a:bodyPr/>
                    <a:lstStyle/>
                    <a:p>
                      <a:r>
                        <a:rPr lang="en-US" sz="1000" dirty="0"/>
                        <a:t>RE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baseline="0" dirty="0">
                          <a:latin typeface="Arial Narrow" panose="020B0606020202030204" pitchFamily="34" charset="0"/>
                        </a:rPr>
                        <a:t>In RE, we will further our understanding of Islam including a deepened understanding of places of worship and </a:t>
                      </a:r>
                      <a:r>
                        <a:rPr lang="en-US" sz="950" baseline="0">
                          <a:latin typeface="Arial Narrow" panose="020B0606020202030204" pitchFamily="34" charset="0"/>
                        </a:rPr>
                        <a:t>sacred places.</a:t>
                      </a:r>
                      <a:endParaRPr lang="en-US" sz="950" baseline="0" dirty="0">
                        <a:latin typeface="Arial Narrow" panose="020B0606020202030204" pitchFamily="34" charset="0"/>
                      </a:endParaRPr>
                    </a:p>
                  </a:txBody>
                  <a:tcPr>
                    <a:noFill/>
                  </a:tcPr>
                </a:tc>
                <a:extLst>
                  <a:ext uri="{0D108BD9-81ED-4DB2-BD59-A6C34878D82A}">
                    <a16:rowId xmlns:a16="http://schemas.microsoft.com/office/drawing/2014/main" val="10008"/>
                  </a:ext>
                </a:extLst>
              </a:tr>
              <a:tr h="321332">
                <a:tc>
                  <a:txBody>
                    <a:bodyPr/>
                    <a:lstStyle/>
                    <a:p>
                      <a:r>
                        <a:rPr lang="en-US" sz="1000" dirty="0"/>
                        <a:t>PSHCE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dirty="0">
                          <a:latin typeface="Arial Narrow" panose="020B0606020202030204" pitchFamily="34" charset="0"/>
                        </a:rPr>
                        <a:t>In PSHE this term will be learning about drugs and citizenship. We will be exploring the effects of addiction and how this can impact lives. </a:t>
                      </a:r>
                    </a:p>
                  </a:txBody>
                  <a:tcPr>
                    <a:noFill/>
                  </a:tcPr>
                </a:tc>
                <a:extLst>
                  <a:ext uri="{0D108BD9-81ED-4DB2-BD59-A6C34878D82A}">
                    <a16:rowId xmlns:a16="http://schemas.microsoft.com/office/drawing/2014/main" val="10009"/>
                  </a:ext>
                </a:extLst>
              </a:tr>
            </a:tbl>
          </a:graphicData>
        </a:graphic>
      </p:graphicFrame>
      <p:pic>
        <p:nvPicPr>
          <p:cNvPr id="6" name="Picture 5">
            <a:extLst>
              <a:ext uri="{FF2B5EF4-FFF2-40B4-BE49-F238E27FC236}">
                <a16:creationId xmlns:a16="http://schemas.microsoft.com/office/drawing/2014/main" id="{5F18E530-1667-4E39-A277-DE9A79C11800}"/>
              </a:ext>
            </a:extLst>
          </p:cNvPr>
          <p:cNvPicPr>
            <a:picLocks noChangeAspect="1"/>
          </p:cNvPicPr>
          <p:nvPr/>
        </p:nvPicPr>
        <p:blipFill>
          <a:blip r:embed="rId2"/>
          <a:stretch>
            <a:fillRect/>
          </a:stretch>
        </p:blipFill>
        <p:spPr>
          <a:xfrm>
            <a:off x="745722" y="156647"/>
            <a:ext cx="1273782" cy="954107"/>
          </a:xfrm>
          <a:prstGeom prst="rect">
            <a:avLst/>
          </a:prstGeom>
        </p:spPr>
      </p:pic>
      <p:pic>
        <p:nvPicPr>
          <p:cNvPr id="7" name="Picture 6">
            <a:extLst>
              <a:ext uri="{FF2B5EF4-FFF2-40B4-BE49-F238E27FC236}">
                <a16:creationId xmlns:a16="http://schemas.microsoft.com/office/drawing/2014/main" id="{76183AE3-707F-4146-B75F-30D964BAD234}"/>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0527" y="0"/>
            <a:ext cx="924459" cy="1080017"/>
          </a:xfrm>
          <a:prstGeom prst="rect">
            <a:avLst/>
          </a:prstGeom>
        </p:spPr>
      </p:pic>
    </p:spTree>
    <p:extLst>
      <p:ext uri="{BB962C8B-B14F-4D97-AF65-F5344CB8AC3E}">
        <p14:creationId xmlns:p14="http://schemas.microsoft.com/office/powerpoint/2010/main" val="1007976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3504</TotalTime>
  <Words>762</Words>
  <Application>Microsoft Office PowerPoint</Application>
  <PresentationFormat>A4 Paper (210x297 mm)</PresentationFormat>
  <Paragraphs>50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Narrow</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Sarah Lumb</cp:lastModifiedBy>
  <cp:revision>73</cp:revision>
  <cp:lastPrinted>2018-09-10T14:18:11Z</cp:lastPrinted>
  <dcterms:created xsi:type="dcterms:W3CDTF">2018-09-06T19:10:24Z</dcterms:created>
  <dcterms:modified xsi:type="dcterms:W3CDTF">2025-04-28T10:09:06Z</dcterms:modified>
</cp:coreProperties>
</file>