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1"/>
    <p:restoredTop sz="94710"/>
  </p:normalViewPr>
  <p:slideViewPr>
    <p:cSldViewPr>
      <p:cViewPr>
        <p:scale>
          <a:sx n="125" d="100"/>
          <a:sy n="125" d="100"/>
        </p:scale>
        <p:origin x="894" y="9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DB33AF-AF47-443A-8753-2C628939E6EF}"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1631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865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5525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82537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B33AF-AF47-443A-8753-2C628939E6EF}"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78040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DB33AF-AF47-443A-8753-2C628939E6EF}" type="datetimeFigureOut">
              <a:rPr lang="en-US" smtClean="0"/>
              <a:t>4/29/2025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3694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DB33AF-AF47-443A-8753-2C628939E6EF}" type="datetimeFigureOut">
              <a:rPr lang="en-US" smtClean="0"/>
              <a:t>4/29/2025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20616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DB33AF-AF47-443A-8753-2C628939E6EF}" type="datetimeFigureOut">
              <a:rPr lang="en-US" smtClean="0"/>
              <a:t>4/29/2025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9083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B33AF-AF47-443A-8753-2C628939E6EF}" type="datetimeFigureOut">
              <a:rPr lang="en-US" smtClean="0"/>
              <a:t>4/29/2025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0490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4/29/2025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35245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4/29/2025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85883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B33AF-AF47-443A-8753-2C628939E6EF}" type="datetimeFigureOut">
              <a:rPr lang="en-US" smtClean="0"/>
              <a:t>4/29/2025</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B6ACB-979C-4DC5-8A47-AB1C22ABDEDD}" type="slidenum">
              <a:rPr lang="en-US" smtClean="0"/>
              <a:t>‹#›</a:t>
            </a:fld>
            <a:endParaRPr lang="en-US"/>
          </a:p>
        </p:txBody>
      </p:sp>
    </p:spTree>
    <p:extLst>
      <p:ext uri="{BB962C8B-B14F-4D97-AF65-F5344CB8AC3E}">
        <p14:creationId xmlns:p14="http://schemas.microsoft.com/office/powerpoint/2010/main" val="255431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0691" y="3748710"/>
            <a:ext cx="4963804" cy="738664"/>
          </a:xfrm>
          <a:prstGeom prst="rect">
            <a:avLst/>
          </a:prstGeom>
        </p:spPr>
        <p:txBody>
          <a:bodyPr wrap="square">
            <a:spAutoFit/>
          </a:bodyPr>
          <a:lstStyle/>
          <a:p>
            <a:r>
              <a:rPr lang="en-GB" b="1" dirty="0">
                <a:effectLst>
                  <a:outerShdw blurRad="38100" dist="38100" dir="7020000" algn="tl">
                    <a:srgbClr val="000000">
                      <a:alpha val="35000"/>
                    </a:srgbClr>
                  </a:outerShdw>
                </a:effectLst>
              </a:rPr>
              <a:t>Creative Homework</a:t>
            </a:r>
            <a:endParaRPr lang="en-US" dirty="0"/>
          </a:p>
          <a:p>
            <a:r>
              <a:rPr lang="en-GB" sz="1200" dirty="0">
                <a:latin typeface="Arial Narrow" panose="020B0606020202030204" pitchFamily="34" charset="0"/>
              </a:rPr>
              <a:t>Here are some suggestions for some creative activities linked with our current topic for your child to complete at home. </a:t>
            </a:r>
          </a:p>
        </p:txBody>
      </p:sp>
      <p:graphicFrame>
        <p:nvGraphicFramePr>
          <p:cNvPr id="3" name="Table 2"/>
          <p:cNvGraphicFramePr>
            <a:graphicFrameLocks noGrp="1"/>
          </p:cNvGraphicFramePr>
          <p:nvPr>
            <p:extLst>
              <p:ext uri="{D42A27DB-BD31-4B8C-83A1-F6EECF244321}">
                <p14:modId xmlns:p14="http://schemas.microsoft.com/office/powerpoint/2010/main" val="2982108517"/>
              </p:ext>
            </p:extLst>
          </p:nvPr>
        </p:nvGraphicFramePr>
        <p:xfrm>
          <a:off x="4875985" y="4473751"/>
          <a:ext cx="4948990" cy="1390581"/>
        </p:xfrm>
        <a:graphic>
          <a:graphicData uri="http://schemas.openxmlformats.org/drawingml/2006/table">
            <a:tbl>
              <a:tblPr firstRow="1" bandRow="1">
                <a:tableStyleId>{5940675A-B579-460E-94D1-54222C63F5DA}</a:tableStyleId>
              </a:tblPr>
              <a:tblGrid>
                <a:gridCol w="2474495">
                  <a:extLst>
                    <a:ext uri="{9D8B030D-6E8A-4147-A177-3AD203B41FA5}">
                      <a16:colId xmlns:a16="http://schemas.microsoft.com/office/drawing/2014/main" val="20000"/>
                    </a:ext>
                  </a:extLst>
                </a:gridCol>
                <a:gridCol w="2474495">
                  <a:extLst>
                    <a:ext uri="{9D8B030D-6E8A-4147-A177-3AD203B41FA5}">
                      <a16:colId xmlns:a16="http://schemas.microsoft.com/office/drawing/2014/main" val="20001"/>
                    </a:ext>
                  </a:extLst>
                </a:gridCol>
              </a:tblGrid>
              <a:tr h="463527">
                <a:tc>
                  <a:txBody>
                    <a:bodyPr/>
                    <a:lstStyle/>
                    <a:p>
                      <a:pPr algn="ctr"/>
                      <a:r>
                        <a:rPr lang="en-US" sz="1100" dirty="0">
                          <a:solidFill>
                            <a:schemeClr val="tx1"/>
                          </a:solidFill>
                          <a:latin typeface="Arial Narrow" panose="020B0606020202030204" pitchFamily="34" charset="0"/>
                        </a:rPr>
                        <a:t>Hieroglyphic poster</a:t>
                      </a:r>
                    </a:p>
                  </a:txBody>
                  <a:tcPr anchor="ctr"/>
                </a:tc>
                <a:tc>
                  <a:txBody>
                    <a:bodyPr/>
                    <a:lstStyle/>
                    <a:p>
                      <a:pPr algn="ctr"/>
                      <a:r>
                        <a:rPr lang="en-US" sz="1100" dirty="0">
                          <a:solidFill>
                            <a:schemeClr val="tx1"/>
                          </a:solidFill>
                          <a:latin typeface="Arial Narrow" panose="020B0606020202030204" pitchFamily="34" charset="0"/>
                        </a:rPr>
                        <a:t>Mummify a grown up!</a:t>
                      </a:r>
                    </a:p>
                  </a:txBody>
                  <a:tcPr anchor="ctr"/>
                </a:tc>
                <a:extLst>
                  <a:ext uri="{0D108BD9-81ED-4DB2-BD59-A6C34878D82A}">
                    <a16:rowId xmlns:a16="http://schemas.microsoft.com/office/drawing/2014/main" val="10000"/>
                  </a:ext>
                </a:extLst>
              </a:tr>
              <a:tr h="463527">
                <a:tc>
                  <a:txBody>
                    <a:bodyPr/>
                    <a:lstStyle/>
                    <a:p>
                      <a:pPr algn="ctr"/>
                      <a:r>
                        <a:rPr lang="en-US" sz="1100" dirty="0">
                          <a:solidFill>
                            <a:schemeClr val="tx1"/>
                          </a:solidFill>
                          <a:latin typeface="Arial Narrow" panose="020B0606020202030204" pitchFamily="34" charset="0"/>
                        </a:rPr>
                        <a:t>Make a pyramid from items from your home</a:t>
                      </a:r>
                    </a:p>
                  </a:txBody>
                  <a:tcPr anchor="ctr"/>
                </a:tc>
                <a:tc>
                  <a:txBody>
                    <a:bodyPr/>
                    <a:lstStyle/>
                    <a:p>
                      <a:pPr algn="ctr"/>
                      <a:r>
                        <a:rPr lang="en-US" sz="1100" dirty="0">
                          <a:solidFill>
                            <a:schemeClr val="tx1"/>
                          </a:solidFill>
                          <a:latin typeface="Arial Narrow" panose="020B0606020202030204" pitchFamily="34" charset="0"/>
                        </a:rPr>
                        <a:t>Create a hieroglyphic code breaker</a:t>
                      </a:r>
                    </a:p>
                  </a:txBody>
                  <a:tcPr anchor="ctr"/>
                </a:tc>
                <a:extLst>
                  <a:ext uri="{0D108BD9-81ED-4DB2-BD59-A6C34878D82A}">
                    <a16:rowId xmlns:a16="http://schemas.microsoft.com/office/drawing/2014/main" val="10001"/>
                  </a:ext>
                </a:extLst>
              </a:tr>
              <a:tr h="463527">
                <a:tc>
                  <a:txBody>
                    <a:bodyPr/>
                    <a:lstStyle/>
                    <a:p>
                      <a:pPr algn="ctr"/>
                      <a:r>
                        <a:rPr lang="en-US" sz="1100" dirty="0">
                          <a:solidFill>
                            <a:schemeClr val="tx1"/>
                          </a:solidFill>
                          <a:latin typeface="Arial Narrow" panose="020B0606020202030204" pitchFamily="34" charset="0"/>
                        </a:rPr>
                        <a:t>Research Howard Carter</a:t>
                      </a:r>
                    </a:p>
                  </a:txBody>
                  <a:tcPr anchor="ctr"/>
                </a:tc>
                <a:tc>
                  <a:txBody>
                    <a:bodyPr/>
                    <a:lstStyle/>
                    <a:p>
                      <a:pPr algn="ctr"/>
                      <a:r>
                        <a:rPr lang="en-US" sz="1100" dirty="0">
                          <a:solidFill>
                            <a:schemeClr val="tx1"/>
                          </a:solidFill>
                          <a:latin typeface="Arial Narrow" panose="020B0606020202030204" pitchFamily="34" charset="0"/>
                        </a:rPr>
                        <a:t>Research Tutankhamun and create a PowerPoint  </a:t>
                      </a:r>
                    </a:p>
                  </a:txBody>
                  <a:tcPr anchor="ctr"/>
                </a:tc>
                <a:extLst>
                  <a:ext uri="{0D108BD9-81ED-4DB2-BD59-A6C34878D82A}">
                    <a16:rowId xmlns:a16="http://schemas.microsoft.com/office/drawing/2014/main" val="10002"/>
                  </a:ext>
                </a:extLst>
              </a:tr>
            </a:tbl>
          </a:graphicData>
        </a:graphic>
      </p:graphicFrame>
      <p:sp>
        <p:nvSpPr>
          <p:cNvPr id="9" name="TextBox 8"/>
          <p:cNvSpPr txBox="1"/>
          <p:nvPr/>
        </p:nvSpPr>
        <p:spPr>
          <a:xfrm>
            <a:off x="-21279" y="159213"/>
            <a:ext cx="3505200" cy="523220"/>
          </a:xfrm>
          <a:prstGeom prst="rect">
            <a:avLst/>
          </a:prstGeom>
          <a:noFill/>
          <a:effectLst>
            <a:softEdge rad="635000"/>
          </a:effectLst>
        </p:spPr>
        <p:txBody>
          <a:bodyPr wrap="square" rtlCol="0">
            <a:spAutoFit/>
          </a:bodyPr>
          <a:lstStyle/>
          <a:p>
            <a:pPr algn="ctr"/>
            <a:r>
              <a:rPr lang="en-US" sz="2800" dirty="0">
                <a:ln w="0"/>
                <a:solidFill>
                  <a:schemeClr val="accent6">
                    <a:lumMod val="75000"/>
                  </a:schemeClr>
                </a:solidFill>
                <a:effectLst>
                  <a:outerShdw blurRad="38100" dist="19050" dir="2700000" algn="tl" rotWithShape="0">
                    <a:schemeClr val="dk1">
                      <a:alpha val="40000"/>
                    </a:schemeClr>
                  </a:outerShdw>
                </a:effectLst>
              </a:rPr>
              <a:t>Tomb Raiders!</a:t>
            </a:r>
            <a:endParaRPr lang="en-US" sz="2800" b="1" dirty="0">
              <a:solidFill>
                <a:schemeClr val="accent6">
                  <a:lumMod val="75000"/>
                </a:schemeClr>
              </a:solidFill>
            </a:endParaRPr>
          </a:p>
        </p:txBody>
      </p:sp>
      <p:sp>
        <p:nvSpPr>
          <p:cNvPr id="10" name="Rectangle 9">
            <a:extLst>
              <a:ext uri="{FF2B5EF4-FFF2-40B4-BE49-F238E27FC236}">
                <a16:creationId xmlns:a16="http://schemas.microsoft.com/office/drawing/2014/main" id="{80A504B3-2ECB-4379-A68D-2360E05332C5}"/>
              </a:ext>
            </a:extLst>
          </p:cNvPr>
          <p:cNvSpPr/>
          <p:nvPr/>
        </p:nvSpPr>
        <p:spPr>
          <a:xfrm>
            <a:off x="43738" y="859065"/>
            <a:ext cx="4900863" cy="5139869"/>
          </a:xfrm>
          <a:prstGeom prst="rect">
            <a:avLst/>
          </a:prstGeom>
        </p:spPr>
        <p:txBody>
          <a:bodyPr wrap="square">
            <a:spAutoFit/>
          </a:bodyPr>
          <a:lstStyle/>
          <a:p>
            <a:r>
              <a:rPr lang="en-GB" sz="1400" b="1" dirty="0">
                <a:effectLst>
                  <a:outerShdw blurRad="38100" dist="38100" dir="7020000" algn="tl">
                    <a:srgbClr val="000000">
                      <a:alpha val="35000"/>
                    </a:srgbClr>
                  </a:outerShdw>
                </a:effectLst>
              </a:rPr>
              <a:t>Our Topic                                                                   </a:t>
            </a:r>
          </a:p>
          <a:p>
            <a:r>
              <a:rPr lang="en-GB" sz="1100" dirty="0">
                <a:latin typeface="Arial Narrow" panose="020B0606020202030204" pitchFamily="34" charset="0"/>
              </a:rPr>
              <a:t>Our Summer term topic, Tomb Raiders, will allow the children to explore the history of Ancient Egypt through learning about the chronology of events during this time, as well as studying the culture and traditions. Through our curriculum subjects, we will be exploring different avenues of the topic which we think the children will thoroughly enjoy! </a:t>
            </a:r>
          </a:p>
          <a:p>
            <a:endParaRPr lang="en-GB" sz="1100" dirty="0">
              <a:latin typeface="Arial Narrow" panose="020B0606020202030204" pitchFamily="34" charset="0"/>
            </a:endParaRPr>
          </a:p>
          <a:p>
            <a:r>
              <a:rPr lang="en-GB" sz="1100" dirty="0">
                <a:latin typeface="Arial Narrow" panose="020B0606020202030204" pitchFamily="34" charset="0"/>
              </a:rPr>
              <a:t>We will be reading the story ‘Pyramid of Secrets’ as our class novel during this term, learning about what it was like to live and work as a child during the Ancient Egyptian times.</a:t>
            </a:r>
          </a:p>
          <a:p>
            <a:endParaRPr lang="en-GB" sz="1100" b="1" dirty="0">
              <a:effectLst>
                <a:outerShdw blurRad="38100" dist="38100" dir="7020000" algn="tl">
                  <a:srgbClr val="000000">
                    <a:alpha val="35000"/>
                  </a:srgbClr>
                </a:outerShdw>
              </a:effectLst>
            </a:endParaRPr>
          </a:p>
          <a:p>
            <a:r>
              <a:rPr lang="en-GB" sz="1400" b="1" dirty="0">
                <a:effectLst>
                  <a:outerShdw blurRad="38100" dist="38100" dir="7020000" algn="tl">
                    <a:srgbClr val="000000">
                      <a:alpha val="35000"/>
                    </a:srgbClr>
                  </a:outerShdw>
                </a:effectLst>
              </a:rPr>
              <a:t>PE</a:t>
            </a:r>
            <a:r>
              <a:rPr lang="en-GB" sz="1100" b="1" dirty="0">
                <a:effectLst>
                  <a:outerShdw blurRad="38100" dist="38100" dir="7020000" algn="tl">
                    <a:srgbClr val="000000">
                      <a:alpha val="35000"/>
                    </a:srgbClr>
                  </a:outerShdw>
                </a:effectLst>
              </a:rPr>
              <a:t>				</a:t>
            </a:r>
          </a:p>
          <a:p>
            <a:r>
              <a:rPr lang="en-GB" sz="1100" dirty="0">
                <a:latin typeface="Arial Narrow" panose="020B0606020202030204" pitchFamily="34" charset="0"/>
              </a:rPr>
              <a:t>We ask that children have their full PE kit in school </a:t>
            </a:r>
            <a:r>
              <a:rPr lang="en-GB" sz="1100" b="1" dirty="0">
                <a:latin typeface="Arial Narrow" panose="020B0606020202030204" pitchFamily="34" charset="0"/>
              </a:rPr>
              <a:t>at all times</a:t>
            </a:r>
            <a:r>
              <a:rPr lang="en-GB" sz="1100" dirty="0">
                <a:latin typeface="Arial Narrow" panose="020B0606020202030204" pitchFamily="34" charset="0"/>
              </a:rPr>
              <a:t> and only take them home at the weekend and during holidays. </a:t>
            </a:r>
          </a:p>
          <a:p>
            <a:r>
              <a:rPr lang="en-GB" sz="1100" b="1" dirty="0">
                <a:effectLst>
                  <a:outerShdw blurRad="38100" dist="38100" dir="7020000" algn="tl">
                    <a:srgbClr val="000000">
                      <a:alpha val="35000"/>
                    </a:srgbClr>
                  </a:outerShdw>
                </a:effectLst>
              </a:rPr>
              <a:t> </a:t>
            </a:r>
            <a:endParaRPr lang="en-US" sz="1100" dirty="0"/>
          </a:p>
          <a:p>
            <a:r>
              <a:rPr lang="en-GB" sz="1400" b="1" dirty="0">
                <a:effectLst>
                  <a:outerShdw blurRad="38100" dist="38100" dir="7020000" algn="tl">
                    <a:srgbClr val="000000">
                      <a:alpha val="35000"/>
                    </a:srgbClr>
                  </a:outerShdw>
                </a:effectLst>
              </a:rPr>
              <a:t>Homework	</a:t>
            </a:r>
            <a:r>
              <a:rPr lang="en-GB" sz="1100" b="1" dirty="0">
                <a:effectLst>
                  <a:outerShdw blurRad="38100" dist="38100" dir="7020000" algn="tl">
                    <a:srgbClr val="000000">
                      <a:alpha val="35000"/>
                    </a:srgbClr>
                  </a:outerShdw>
                </a:effectLst>
              </a:rPr>
              <a:t>			</a:t>
            </a:r>
          </a:p>
          <a:p>
            <a:r>
              <a:rPr lang="en-GB" sz="1100" dirty="0">
                <a:latin typeface="Arial Narrow" panose="020B0606020202030204" pitchFamily="34" charset="0"/>
              </a:rPr>
              <a:t>In Year 3, we have high expectations with homework and expect it to be completed in on time and to a high standard. Children in Year 3 will be expected to:</a:t>
            </a:r>
          </a:p>
          <a:p>
            <a:endParaRPr lang="en-GB" sz="1100" dirty="0">
              <a:latin typeface="Arial Narrow" panose="020B0606020202030204" pitchFamily="34" charset="0"/>
            </a:endParaRPr>
          </a:p>
          <a:p>
            <a:r>
              <a:rPr lang="en-GB" sz="1100" dirty="0">
                <a:latin typeface="Arial Narrow" panose="020B0606020202030204" pitchFamily="34" charset="0"/>
              </a:rPr>
              <a:t>• Regularly read at home. At least three times a week. Teachers will check the children’s home school diary at the end of each week and are looking for 100% of children reading each week.</a:t>
            </a:r>
          </a:p>
          <a:p>
            <a:endParaRPr lang="en-GB" sz="1100" dirty="0">
              <a:latin typeface="Arial Narrow" panose="020B0606020202030204" pitchFamily="34" charset="0"/>
            </a:endParaRPr>
          </a:p>
          <a:p>
            <a:r>
              <a:rPr lang="en-GB" sz="1100" dirty="0">
                <a:latin typeface="Arial Narrow" panose="020B0606020202030204" pitchFamily="34" charset="0"/>
              </a:rPr>
              <a:t>• Learn their weekly spellings to be given out on a Friday to be completed for the following Friday.</a:t>
            </a:r>
          </a:p>
          <a:p>
            <a:endParaRPr lang="en-GB" sz="1100" dirty="0">
              <a:latin typeface="Arial Narrow" panose="020B0606020202030204" pitchFamily="34" charset="0"/>
            </a:endParaRPr>
          </a:p>
          <a:p>
            <a:r>
              <a:rPr lang="en-GB" sz="1100" dirty="0">
                <a:latin typeface="Arial Narrow" panose="020B0606020202030204" pitchFamily="34" charset="0"/>
              </a:rPr>
              <a:t>• Complete their weekly homework, set on TTRS or Doodle Learning. This will mainly alternate between maths and English.</a:t>
            </a:r>
          </a:p>
          <a:p>
            <a:endParaRPr lang="en-US" sz="1100" dirty="0">
              <a:latin typeface="Arial Narrow" panose="020B0606020202030204" pitchFamily="34" charset="0"/>
            </a:endParaRPr>
          </a:p>
          <a:p>
            <a:r>
              <a:rPr lang="en-GB" sz="1100" dirty="0">
                <a:latin typeface="Arial Narrow" panose="020B0606020202030204" pitchFamily="34" charset="0"/>
              </a:rPr>
              <a:t>Thank you for your continued support. </a:t>
            </a:r>
          </a:p>
          <a:p>
            <a:r>
              <a:rPr lang="en-GB" sz="1100" b="1" dirty="0">
                <a:latin typeface="Arial Narrow" panose="020B0606020202030204" pitchFamily="34" charset="0"/>
              </a:rPr>
              <a:t>The Year 3 Team</a:t>
            </a:r>
            <a:endParaRPr lang="en-US" sz="1100" b="1" dirty="0">
              <a:latin typeface="Arial Narrow" panose="020B0606020202030204" pitchFamily="34" charset="0"/>
            </a:endParaRPr>
          </a:p>
        </p:txBody>
      </p:sp>
      <p:graphicFrame>
        <p:nvGraphicFramePr>
          <p:cNvPr id="11" name="Table 10">
            <a:extLst>
              <a:ext uri="{FF2B5EF4-FFF2-40B4-BE49-F238E27FC236}">
                <a16:creationId xmlns:a16="http://schemas.microsoft.com/office/drawing/2014/main" id="{A0A493A1-6E34-4753-B684-491397D1EC1D}"/>
              </a:ext>
            </a:extLst>
          </p:cNvPr>
          <p:cNvGraphicFramePr>
            <a:graphicFrameLocks noGrp="1"/>
          </p:cNvGraphicFramePr>
          <p:nvPr>
            <p:extLst>
              <p:ext uri="{D42A27DB-BD31-4B8C-83A1-F6EECF244321}">
                <p14:modId xmlns:p14="http://schemas.microsoft.com/office/powerpoint/2010/main" val="3123049674"/>
              </p:ext>
            </p:extLst>
          </p:nvPr>
        </p:nvGraphicFramePr>
        <p:xfrm>
          <a:off x="4905652" y="159213"/>
          <a:ext cx="4911667" cy="3614686"/>
        </p:xfrm>
        <a:graphic>
          <a:graphicData uri="http://schemas.openxmlformats.org/drawingml/2006/table">
            <a:tbl>
              <a:tblPr firstRow="1" bandRow="1">
                <a:tableStyleId>{5940675A-B579-460E-94D1-54222C63F5DA}</a:tableStyleId>
              </a:tblPr>
              <a:tblGrid>
                <a:gridCol w="792205">
                  <a:extLst>
                    <a:ext uri="{9D8B030D-6E8A-4147-A177-3AD203B41FA5}">
                      <a16:colId xmlns:a16="http://schemas.microsoft.com/office/drawing/2014/main" val="20000"/>
                    </a:ext>
                  </a:extLst>
                </a:gridCol>
                <a:gridCol w="4119462">
                  <a:extLst>
                    <a:ext uri="{9D8B030D-6E8A-4147-A177-3AD203B41FA5}">
                      <a16:colId xmlns:a16="http://schemas.microsoft.com/office/drawing/2014/main" val="20001"/>
                    </a:ext>
                  </a:extLst>
                </a:gridCol>
              </a:tblGrid>
              <a:tr h="454997">
                <a:tc>
                  <a:txBody>
                    <a:bodyPr/>
                    <a:lstStyle/>
                    <a:p>
                      <a:r>
                        <a:rPr lang="en-US" sz="800" dirty="0">
                          <a:solidFill>
                            <a:schemeClr val="tx1"/>
                          </a:solidFill>
                          <a:latin typeface="Arial Narrow" panose="020B0606020202030204" pitchFamily="34" charset="0"/>
                        </a:rPr>
                        <a:t>History</a:t>
                      </a:r>
                    </a:p>
                  </a:txBody>
                  <a:tcPr anchor="ctr">
                    <a:solidFill>
                      <a:srgbClr val="FFFF00"/>
                    </a:solidFill>
                  </a:tcPr>
                </a:tc>
                <a:tc>
                  <a:txBody>
                    <a:bodyPr/>
                    <a:lstStyle/>
                    <a:p>
                      <a:r>
                        <a:rPr lang="en-US" sz="800" baseline="0" dirty="0">
                          <a:latin typeface="Arial Narrow" panose="020B0606020202030204" pitchFamily="34" charset="0"/>
                        </a:rPr>
                        <a:t>In History, we will be delving into the life of Ancient Egyptians, using a variety of sources to make links between what life is like today and what life was like in Ancient Egypt. We will exploring the timeline of Ancient Egypt, and the key events which occurred during the three main periods.</a:t>
                      </a:r>
                    </a:p>
                  </a:txBody>
                  <a:tcPr anchor="ctr">
                    <a:noFill/>
                  </a:tcPr>
                </a:tc>
                <a:extLst>
                  <a:ext uri="{0D108BD9-81ED-4DB2-BD59-A6C34878D82A}">
                    <a16:rowId xmlns:a16="http://schemas.microsoft.com/office/drawing/2014/main" val="10000"/>
                  </a:ext>
                </a:extLst>
              </a:tr>
              <a:tr h="333665">
                <a:tc>
                  <a:txBody>
                    <a:bodyPr/>
                    <a:lstStyle/>
                    <a:p>
                      <a:r>
                        <a:rPr lang="en-US" sz="800" dirty="0">
                          <a:solidFill>
                            <a:schemeClr val="tx1"/>
                          </a:solidFill>
                        </a:rPr>
                        <a:t>Science </a:t>
                      </a:r>
                      <a:endParaRPr lang="en-US" sz="800" dirty="0">
                        <a:solidFill>
                          <a:schemeClr val="tx1"/>
                        </a:solidFill>
                        <a:latin typeface="Arial Narrow" panose="020B0606020202030204" pitchFamily="34" charset="0"/>
                      </a:endParaRPr>
                    </a:p>
                  </a:txBody>
                  <a:tcPr anchor="ct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a:latin typeface="Arial Narrow" panose="020B0606020202030204" pitchFamily="34" charset="0"/>
                        </a:rPr>
                        <a:t>Over the course of the ‘Tomb Raiders’ topic, we will be learning about ‘Humans’ including looking at our skeletons and muscles and investigating pattern seeking. We will also be exploring ‘Forces and Magnets’.</a:t>
                      </a:r>
                    </a:p>
                  </a:txBody>
                  <a:tcPr anchor="ctr">
                    <a:noFill/>
                  </a:tcPr>
                </a:tc>
                <a:extLst>
                  <a:ext uri="{0D108BD9-81ED-4DB2-BD59-A6C34878D82A}">
                    <a16:rowId xmlns:a16="http://schemas.microsoft.com/office/drawing/2014/main" val="10001"/>
                  </a:ext>
                </a:extLst>
              </a:tr>
              <a:tr h="333665">
                <a:tc>
                  <a:txBody>
                    <a:bodyPr/>
                    <a:lstStyle/>
                    <a:p>
                      <a:r>
                        <a:rPr lang="en-US" sz="800" dirty="0">
                          <a:solidFill>
                            <a:schemeClr val="tx1"/>
                          </a:solidFill>
                        </a:rPr>
                        <a:t>DT</a:t>
                      </a:r>
                      <a:endParaRPr lang="en-US" sz="800" dirty="0">
                        <a:solidFill>
                          <a:schemeClr val="tx1"/>
                        </a:solidFill>
                        <a:latin typeface="Arial Narrow" panose="020B0606020202030204" pitchFamily="34" charset="0"/>
                      </a:endParaRPr>
                    </a:p>
                  </a:txBody>
                  <a:tcPr anchor="ct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a:latin typeface="Arial Narrow" panose="020B0606020202030204" pitchFamily="34" charset="0"/>
                        </a:rPr>
                        <a:t>We will be exploring the Pyramids and how they were built. We will use this to inspire our work of creating a pulley system that will be used to build our own sugar cube pyramids.  </a:t>
                      </a:r>
                    </a:p>
                  </a:txBody>
                  <a:tcPr anchor="ctr">
                    <a:noFill/>
                  </a:tcPr>
                </a:tc>
                <a:extLst>
                  <a:ext uri="{0D108BD9-81ED-4DB2-BD59-A6C34878D82A}">
                    <a16:rowId xmlns:a16="http://schemas.microsoft.com/office/drawing/2014/main" val="3056942981"/>
                  </a:ext>
                </a:extLst>
              </a:tr>
              <a:tr h="283343">
                <a:tc>
                  <a:txBody>
                    <a:bodyPr/>
                    <a:lstStyle/>
                    <a:p>
                      <a:r>
                        <a:rPr lang="en-US" sz="800" dirty="0">
                          <a:solidFill>
                            <a:schemeClr val="tx1"/>
                          </a:solidFill>
                        </a:rPr>
                        <a:t>Art</a:t>
                      </a:r>
                      <a:endParaRPr lang="en-US" sz="800" dirty="0">
                        <a:solidFill>
                          <a:schemeClr val="tx1"/>
                        </a:solidFill>
                        <a:latin typeface="Arial Narrow" panose="020B0606020202030204" pitchFamily="34" charset="0"/>
                      </a:endParaRPr>
                    </a:p>
                  </a:txBody>
                  <a:tcPr anchor="ctr">
                    <a:solidFill>
                      <a:srgbClr val="FFFF00"/>
                    </a:solidFill>
                  </a:tcPr>
                </a:tc>
                <a:tc>
                  <a:txBody>
                    <a:bodyPr/>
                    <a:lstStyle/>
                    <a:p>
                      <a:r>
                        <a:rPr lang="en-US" sz="800" baseline="0" dirty="0">
                          <a:latin typeface="Arial Narrow" panose="020B0606020202030204" pitchFamily="34" charset="0"/>
                        </a:rPr>
                        <a:t>In Art, we will be exploring sculptures. We will be creating canopic jars made from clay.</a:t>
                      </a:r>
                    </a:p>
                  </a:txBody>
                  <a:tcPr anchor="ctr">
                    <a:noFill/>
                  </a:tcPr>
                </a:tc>
                <a:extLst>
                  <a:ext uri="{0D108BD9-81ED-4DB2-BD59-A6C34878D82A}">
                    <a16:rowId xmlns:a16="http://schemas.microsoft.com/office/drawing/2014/main" val="10003"/>
                  </a:ext>
                </a:extLst>
              </a:tr>
              <a:tr h="333665">
                <a:tc>
                  <a:txBody>
                    <a:bodyPr/>
                    <a:lstStyle/>
                    <a:p>
                      <a:r>
                        <a:rPr lang="en-US" sz="800" dirty="0">
                          <a:solidFill>
                            <a:schemeClr val="tx1"/>
                          </a:solidFill>
                        </a:rPr>
                        <a:t>Computing</a:t>
                      </a:r>
                      <a:endParaRPr lang="en-US" sz="800" dirty="0">
                        <a:solidFill>
                          <a:schemeClr val="tx1"/>
                        </a:solidFill>
                        <a:latin typeface="Arial Narrow" panose="020B0606020202030204" pitchFamily="34" charset="0"/>
                      </a:endParaRPr>
                    </a:p>
                  </a:txBody>
                  <a:tcPr anchor="ctr">
                    <a:solidFill>
                      <a:srgbClr val="FFFF00"/>
                    </a:solidFill>
                  </a:tcPr>
                </a:tc>
                <a:tc>
                  <a:txBody>
                    <a:bodyPr/>
                    <a:lstStyle/>
                    <a:p>
                      <a:r>
                        <a:rPr lang="en-US" sz="800" dirty="0">
                          <a:latin typeface="Arial Narrow" panose="020B0606020202030204" pitchFamily="34" charset="0"/>
                        </a:rPr>
                        <a:t>In Computing, we will be learning about desktop publishing, using Microsoft Word to create an information poster. In Summer 2, we will be doing some more coding, programming a sprite to move in Scratch.</a:t>
                      </a:r>
                    </a:p>
                  </a:txBody>
                  <a:tcPr anchor="ctr">
                    <a:noFill/>
                  </a:tcPr>
                </a:tc>
                <a:extLst>
                  <a:ext uri="{0D108BD9-81ED-4DB2-BD59-A6C34878D82A}">
                    <a16:rowId xmlns:a16="http://schemas.microsoft.com/office/drawing/2014/main" val="10004"/>
                  </a:ext>
                </a:extLst>
              </a:tr>
              <a:tr h="454997">
                <a:tc>
                  <a:txBody>
                    <a:bodyPr/>
                    <a:lstStyle/>
                    <a:p>
                      <a:r>
                        <a:rPr lang="en-US" sz="800" dirty="0">
                          <a:solidFill>
                            <a:schemeClr val="tx1"/>
                          </a:solidFill>
                        </a:rPr>
                        <a:t>PE</a:t>
                      </a:r>
                      <a:endParaRPr lang="en-US" sz="800" dirty="0">
                        <a:solidFill>
                          <a:schemeClr val="tx1"/>
                        </a:solidFill>
                        <a:latin typeface="Arial Narrow" panose="020B0606020202030204" pitchFamily="34" charset="0"/>
                      </a:endParaRPr>
                    </a:p>
                  </a:txBody>
                  <a:tcPr anchor="ctr">
                    <a:solidFill>
                      <a:srgbClr val="FFFF00"/>
                    </a:solidFill>
                  </a:tcPr>
                </a:tc>
                <a:tc>
                  <a:txBody>
                    <a:bodyPr/>
                    <a:lstStyle/>
                    <a:p>
                      <a:r>
                        <a:rPr lang="en-US" sz="800" i="0" dirty="0">
                          <a:latin typeface="Arial Narrow" panose="020B0606020202030204" pitchFamily="34" charset="0"/>
                        </a:rPr>
                        <a:t>This term, the Year 3 children will be taking part in dance PE lessons, learning to dance like an Egyptian. Alongside this, they will be doing striking and fielding and Athletics. This will include lots of practice for our sports day in July.</a:t>
                      </a:r>
                    </a:p>
                  </a:txBody>
                  <a:tcPr anchor="ctr">
                    <a:noFill/>
                  </a:tcPr>
                </a:tc>
                <a:extLst>
                  <a:ext uri="{0D108BD9-81ED-4DB2-BD59-A6C34878D82A}">
                    <a16:rowId xmlns:a16="http://schemas.microsoft.com/office/drawing/2014/main" val="10005"/>
                  </a:ext>
                </a:extLst>
              </a:tr>
              <a:tr h="283343">
                <a:tc>
                  <a:txBody>
                    <a:bodyPr/>
                    <a:lstStyle/>
                    <a:p>
                      <a:r>
                        <a:rPr lang="en-US" sz="800" dirty="0">
                          <a:solidFill>
                            <a:schemeClr val="tx1"/>
                          </a:solidFill>
                        </a:rPr>
                        <a:t>Music</a:t>
                      </a:r>
                      <a:endParaRPr lang="en-US" sz="800" dirty="0">
                        <a:solidFill>
                          <a:schemeClr val="tx1"/>
                        </a:solidFill>
                        <a:latin typeface="Arial Narrow" panose="020B0606020202030204" pitchFamily="34" charset="0"/>
                      </a:endParaRPr>
                    </a:p>
                  </a:txBody>
                  <a:tcPr anchor="ctr">
                    <a:solidFill>
                      <a:srgbClr val="FFFF00"/>
                    </a:solidFill>
                  </a:tcPr>
                </a:tc>
                <a:tc>
                  <a:txBody>
                    <a:bodyPr/>
                    <a:lstStyle/>
                    <a:p>
                      <a:pPr marL="0" marR="0">
                        <a:lnSpc>
                          <a:spcPct val="115000"/>
                        </a:lnSpc>
                        <a:spcBef>
                          <a:spcPts val="0"/>
                        </a:spcBef>
                        <a:spcAft>
                          <a:spcPts val="0"/>
                        </a:spcAft>
                      </a:pPr>
                      <a:r>
                        <a:rPr lang="en-GB" sz="800" dirty="0">
                          <a:effectLst/>
                          <a:latin typeface="Arial Narrow" panose="020B0606020202030204" pitchFamily="34" charset="0"/>
                          <a:ea typeface="Calibri"/>
                          <a:cs typeface="Times New Roman"/>
                        </a:rPr>
                        <a:t>We will be continuing to develop our singing skills this term as well as learning how to perform together. </a:t>
                      </a:r>
                    </a:p>
                  </a:txBody>
                  <a:tcPr marL="68580" marR="68580" marT="0" marB="0" anchor="ctr">
                    <a:noFill/>
                  </a:tcPr>
                </a:tc>
                <a:extLst>
                  <a:ext uri="{0D108BD9-81ED-4DB2-BD59-A6C34878D82A}">
                    <a16:rowId xmlns:a16="http://schemas.microsoft.com/office/drawing/2014/main" val="10006"/>
                  </a:ext>
                </a:extLst>
              </a:tr>
              <a:tr h="454997">
                <a:tc>
                  <a:txBody>
                    <a:bodyPr/>
                    <a:lstStyle/>
                    <a:p>
                      <a:r>
                        <a:rPr lang="en-US" sz="800" dirty="0">
                          <a:solidFill>
                            <a:schemeClr val="tx1"/>
                          </a:solidFill>
                        </a:rPr>
                        <a:t>Spanish</a:t>
                      </a:r>
                      <a:endParaRPr lang="en-US" sz="800" dirty="0">
                        <a:solidFill>
                          <a:schemeClr val="tx1"/>
                        </a:solidFill>
                        <a:latin typeface="Arial Narrow" panose="020B0606020202030204" pitchFamily="34" charset="0"/>
                      </a:endParaRPr>
                    </a:p>
                  </a:txBody>
                  <a:tcPr anchor="ctr">
                    <a:solidFill>
                      <a:srgbClr val="FFFF00"/>
                    </a:solidFill>
                  </a:tcPr>
                </a:tc>
                <a:tc>
                  <a:txBody>
                    <a:bodyPr/>
                    <a:lstStyle/>
                    <a:p>
                      <a:r>
                        <a:rPr lang="en-US" sz="800" dirty="0">
                          <a:latin typeface="Arial Narrow" panose="020B0606020202030204" pitchFamily="34" charset="0"/>
                        </a:rPr>
                        <a:t>In Spanish, we will be learning to use some new phrases including ‘</a:t>
                      </a:r>
                      <a:r>
                        <a:rPr lang="en-US" sz="800" dirty="0" err="1">
                          <a:latin typeface="Arial Narrow" panose="020B0606020202030204" pitchFamily="34" charset="0"/>
                        </a:rPr>
                        <a:t>pero</a:t>
                      </a:r>
                      <a:r>
                        <a:rPr lang="en-US" sz="800" dirty="0">
                          <a:latin typeface="Arial Narrow" panose="020B0606020202030204" pitchFamily="34" charset="0"/>
                        </a:rPr>
                        <a:t>’ and ‘</a:t>
                      </a:r>
                      <a:r>
                        <a:rPr lang="en-US" sz="800" dirty="0" err="1">
                          <a:latin typeface="Arial Narrow" panose="020B0606020202030204" pitchFamily="34" charset="0"/>
                        </a:rPr>
                        <a:t>tambien</a:t>
                      </a:r>
                      <a:r>
                        <a:rPr lang="en-US" sz="800" dirty="0">
                          <a:latin typeface="Arial Narrow" panose="020B0606020202030204" pitchFamily="34" charset="0"/>
                        </a:rPr>
                        <a:t>’ to extend our sentences. We will also be learning how to ask and give opinions about what we like alongside learning about Spanish landmarks.</a:t>
                      </a:r>
                    </a:p>
                  </a:txBody>
                  <a:tcPr anchor="ctr">
                    <a:noFill/>
                  </a:tcPr>
                </a:tc>
                <a:extLst>
                  <a:ext uri="{0D108BD9-81ED-4DB2-BD59-A6C34878D82A}">
                    <a16:rowId xmlns:a16="http://schemas.microsoft.com/office/drawing/2014/main" val="10007"/>
                  </a:ext>
                </a:extLst>
              </a:tr>
              <a:tr h="333665">
                <a:tc>
                  <a:txBody>
                    <a:bodyPr/>
                    <a:lstStyle/>
                    <a:p>
                      <a:r>
                        <a:rPr lang="en-US" sz="800" dirty="0">
                          <a:solidFill>
                            <a:schemeClr val="tx1"/>
                          </a:solidFill>
                        </a:rPr>
                        <a:t> RE</a:t>
                      </a:r>
                      <a:endParaRPr lang="en-US" sz="800" dirty="0">
                        <a:solidFill>
                          <a:schemeClr val="tx1"/>
                        </a:solidFill>
                        <a:latin typeface="Arial Narrow" panose="020B0606020202030204" pitchFamily="34" charset="0"/>
                      </a:endParaRPr>
                    </a:p>
                  </a:txBody>
                  <a:tcPr anchor="ctr">
                    <a:solidFill>
                      <a:srgbClr val="FFFF00"/>
                    </a:solidFill>
                  </a:tcPr>
                </a:tc>
                <a:tc>
                  <a:txBody>
                    <a:bodyPr/>
                    <a:lstStyle/>
                    <a:p>
                      <a:r>
                        <a:rPr lang="en-US" sz="800" baseline="0" dirty="0">
                          <a:latin typeface="Arial Narrow" panose="020B0606020202030204" pitchFamily="34" charset="0"/>
                        </a:rPr>
                        <a:t>In RE, we will be exploring the question – ‘How and why do some people find peace and strength by belonging to a church?’</a:t>
                      </a:r>
                    </a:p>
                  </a:txBody>
                  <a:tcPr anchor="ctr">
                    <a:noFill/>
                  </a:tcPr>
                </a:tc>
                <a:extLst>
                  <a:ext uri="{0D108BD9-81ED-4DB2-BD59-A6C34878D82A}">
                    <a16:rowId xmlns:a16="http://schemas.microsoft.com/office/drawing/2014/main" val="10008"/>
                  </a:ext>
                </a:extLst>
              </a:tr>
              <a:tr h="333665">
                <a:tc>
                  <a:txBody>
                    <a:bodyPr/>
                    <a:lstStyle/>
                    <a:p>
                      <a:r>
                        <a:rPr lang="en-US" sz="800" dirty="0">
                          <a:solidFill>
                            <a:schemeClr val="tx1"/>
                          </a:solidFill>
                        </a:rPr>
                        <a:t>PSHCE</a:t>
                      </a:r>
                      <a:endParaRPr lang="en-US" sz="800" dirty="0">
                        <a:solidFill>
                          <a:schemeClr val="tx1"/>
                        </a:solidFill>
                        <a:latin typeface="Arial Narrow" panose="020B0606020202030204" pitchFamily="34" charset="0"/>
                      </a:endParaRPr>
                    </a:p>
                  </a:txBody>
                  <a:tcPr anchor="ctr">
                    <a:solidFill>
                      <a:srgbClr val="FFFF00"/>
                    </a:solidFill>
                  </a:tcPr>
                </a:tc>
                <a:tc>
                  <a:txBody>
                    <a:bodyPr/>
                    <a:lstStyle/>
                    <a:p>
                      <a:r>
                        <a:rPr lang="en-US" sz="800" dirty="0">
                          <a:latin typeface="Arial Narrow" panose="020B0606020202030204" pitchFamily="34" charset="0"/>
                        </a:rPr>
                        <a:t>In PSHCE, we will be looking at how we can keep ourselves safe and how to respond appropriately to situations which may become unsafe. In the summer 2 term, we will explore the world of drugs.</a:t>
                      </a:r>
                    </a:p>
                  </a:txBody>
                  <a:tcPr anchor="ctr">
                    <a:noFill/>
                  </a:tcPr>
                </a:tc>
                <a:extLst>
                  <a:ext uri="{0D108BD9-81ED-4DB2-BD59-A6C34878D82A}">
                    <a16:rowId xmlns:a16="http://schemas.microsoft.com/office/drawing/2014/main" val="10009"/>
                  </a:ext>
                </a:extLst>
              </a:tr>
            </a:tbl>
          </a:graphicData>
        </a:graphic>
      </p:graphicFrame>
      <p:pic>
        <p:nvPicPr>
          <p:cNvPr id="4" name="Picture 3">
            <a:extLst>
              <a:ext uri="{FF2B5EF4-FFF2-40B4-BE49-F238E27FC236}">
                <a16:creationId xmlns:a16="http://schemas.microsoft.com/office/drawing/2014/main" id="{BDEFC01A-E33F-4525-B046-A49A2A9B6B8F}"/>
              </a:ext>
            </a:extLst>
          </p:cNvPr>
          <p:cNvPicPr>
            <a:picLocks noChangeAspect="1"/>
          </p:cNvPicPr>
          <p:nvPr/>
        </p:nvPicPr>
        <p:blipFill>
          <a:blip r:embed="rId2"/>
          <a:stretch>
            <a:fillRect/>
          </a:stretch>
        </p:blipFill>
        <p:spPr>
          <a:xfrm>
            <a:off x="3124200" y="95182"/>
            <a:ext cx="1676400" cy="1002261"/>
          </a:xfrm>
          <a:prstGeom prst="rect">
            <a:avLst/>
          </a:prstGeom>
        </p:spPr>
      </p:pic>
    </p:spTree>
    <p:extLst>
      <p:ext uri="{BB962C8B-B14F-4D97-AF65-F5344CB8AC3E}">
        <p14:creationId xmlns:p14="http://schemas.microsoft.com/office/powerpoint/2010/main" val="1007976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1747</TotalTime>
  <Words>708</Words>
  <Application>Microsoft Office PowerPoint</Application>
  <PresentationFormat>A4 Paper (210x297 mm)</PresentationFormat>
  <Paragraphs>48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Narrow</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Aimee Turner</cp:lastModifiedBy>
  <cp:revision>90</cp:revision>
  <cp:lastPrinted>2018-09-10T14:18:11Z</cp:lastPrinted>
  <dcterms:created xsi:type="dcterms:W3CDTF">2018-09-06T19:10:24Z</dcterms:created>
  <dcterms:modified xsi:type="dcterms:W3CDTF">2025-04-29T10:03:05Z</dcterms:modified>
</cp:coreProperties>
</file>