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1"/>
    <p:restoredTop sz="94710"/>
  </p:normalViewPr>
  <p:slideViewPr>
    <p:cSldViewPr>
      <p:cViewPr varScale="1">
        <p:scale>
          <a:sx n="84" d="100"/>
          <a:sy n="84" d="100"/>
        </p:scale>
        <p:origin x="1386" y="8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DB33AF-AF47-443A-8753-2C628939E6E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4216312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B33AF-AF47-443A-8753-2C628939E6E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86504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B33AF-AF47-443A-8753-2C628939E6E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3552545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B33AF-AF47-443A-8753-2C628939E6E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82537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DB33AF-AF47-443A-8753-2C628939E6EF}" type="datetimeFigureOut">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780404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DB33AF-AF47-443A-8753-2C628939E6EF}"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4236943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DB33AF-AF47-443A-8753-2C628939E6EF}" type="datetimeFigureOut">
              <a:rPr lang="en-US" smtClean="0"/>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206163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DB33AF-AF47-443A-8753-2C628939E6EF}" type="datetimeFigureOut">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490835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DB33AF-AF47-443A-8753-2C628939E6EF}" type="datetimeFigureOut">
              <a:rPr lang="en-US" smtClean="0"/>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04906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DB33AF-AF47-443A-8753-2C628939E6EF}"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352452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DB33AF-AF47-443A-8753-2C628939E6EF}" type="datetimeFigureOut">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3858832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B33AF-AF47-443A-8753-2C628939E6EF}" type="datetimeFigureOut">
              <a:rPr lang="en-US" smtClean="0"/>
              <a:t>1/6/2026</a:t>
            </a:fld>
            <a:endParaRPr lang="en-US"/>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FB6ACB-979C-4DC5-8A47-AB1C22ABDEDD}" type="slidenum">
              <a:rPr lang="en-US" smtClean="0"/>
              <a:t>‹#›</a:t>
            </a:fld>
            <a:endParaRPr lang="en-US"/>
          </a:p>
        </p:txBody>
      </p:sp>
    </p:spTree>
    <p:extLst>
      <p:ext uri="{BB962C8B-B14F-4D97-AF65-F5344CB8AC3E}">
        <p14:creationId xmlns:p14="http://schemas.microsoft.com/office/powerpoint/2010/main" val="2554311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00863" y="4243680"/>
            <a:ext cx="4963804" cy="1046440"/>
          </a:xfrm>
          <a:prstGeom prst="rect">
            <a:avLst/>
          </a:prstGeom>
        </p:spPr>
        <p:txBody>
          <a:bodyPr wrap="square">
            <a:spAutoFit/>
          </a:bodyPr>
          <a:lstStyle/>
          <a:p>
            <a:r>
              <a:rPr lang="en-GB" b="1" dirty="0">
                <a:effectLst>
                  <a:outerShdw blurRad="38100" dist="38100" dir="7020000" algn="tl">
                    <a:srgbClr val="000000">
                      <a:alpha val="35000"/>
                    </a:srgbClr>
                  </a:outerShdw>
                </a:effectLst>
              </a:rPr>
              <a:t>Creative Homework</a:t>
            </a:r>
            <a:endParaRPr lang="en-US" dirty="0"/>
          </a:p>
          <a:p>
            <a:r>
              <a:rPr lang="en-GB" sz="1100" dirty="0">
                <a:latin typeface="Arial Narrow" panose="020B0606020202030204" pitchFamily="34" charset="0"/>
              </a:rPr>
              <a:t>As a school, we always encourage children to complete creative homework linked to our topic which will be celebrated in school.</a:t>
            </a:r>
          </a:p>
          <a:p>
            <a:endParaRPr lang="en-GB" sz="1100" dirty="0">
              <a:latin typeface="Arial Narrow" panose="020B0606020202030204" pitchFamily="34" charset="0"/>
            </a:endParaRPr>
          </a:p>
          <a:p>
            <a:r>
              <a:rPr lang="en-GB" sz="1100" dirty="0">
                <a:latin typeface="Arial Narrow" panose="020B0606020202030204" pitchFamily="34" charset="0"/>
              </a:rPr>
              <a:t>Here are some ideas for some of the things you could try at home:</a:t>
            </a:r>
            <a:endParaRPr lang="en-US" sz="1100" dirty="0">
              <a:latin typeface="Arial Narrow" panose="020B060602020203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284257432"/>
              </p:ext>
            </p:extLst>
          </p:nvPr>
        </p:nvGraphicFramePr>
        <p:xfrm>
          <a:off x="4953000" y="5459396"/>
          <a:ext cx="4948990" cy="1390581"/>
        </p:xfrm>
        <a:graphic>
          <a:graphicData uri="http://schemas.openxmlformats.org/drawingml/2006/table">
            <a:tbl>
              <a:tblPr firstRow="1" bandRow="1">
                <a:tableStyleId>{5940675A-B579-460E-94D1-54222C63F5DA}</a:tableStyleId>
              </a:tblPr>
              <a:tblGrid>
                <a:gridCol w="2474495">
                  <a:extLst>
                    <a:ext uri="{9D8B030D-6E8A-4147-A177-3AD203B41FA5}">
                      <a16:colId xmlns:a16="http://schemas.microsoft.com/office/drawing/2014/main" val="20000"/>
                    </a:ext>
                  </a:extLst>
                </a:gridCol>
                <a:gridCol w="2474495">
                  <a:extLst>
                    <a:ext uri="{9D8B030D-6E8A-4147-A177-3AD203B41FA5}">
                      <a16:colId xmlns:a16="http://schemas.microsoft.com/office/drawing/2014/main" val="20001"/>
                    </a:ext>
                  </a:extLst>
                </a:gridCol>
              </a:tblGrid>
              <a:tr h="463527">
                <a:tc>
                  <a:txBody>
                    <a:bodyPr/>
                    <a:lstStyle/>
                    <a:p>
                      <a:pPr algn="ctr"/>
                      <a:r>
                        <a:rPr lang="en-US" sz="1100" dirty="0">
                          <a:solidFill>
                            <a:schemeClr val="tx1"/>
                          </a:solidFill>
                          <a:latin typeface="Arial Narrow" panose="020B0606020202030204" pitchFamily="34" charset="0"/>
                        </a:rPr>
                        <a:t>Design and make some Congolese inspired clothing.</a:t>
                      </a:r>
                    </a:p>
                  </a:txBody>
                  <a:tcPr anchor="ctr">
                    <a:solidFill>
                      <a:schemeClr val="accent2">
                        <a:lumMod val="20000"/>
                        <a:lumOff val="80000"/>
                      </a:schemeClr>
                    </a:solidFill>
                  </a:tcPr>
                </a:tc>
                <a:tc>
                  <a:txBody>
                    <a:bodyPr/>
                    <a:lstStyle/>
                    <a:p>
                      <a:pPr algn="ctr"/>
                      <a:r>
                        <a:rPr lang="en-US" sz="1100" dirty="0">
                          <a:solidFill>
                            <a:schemeClr val="tx1"/>
                          </a:solidFill>
                          <a:latin typeface="Arial Narrow" panose="020B0606020202030204" pitchFamily="34" charset="0"/>
                        </a:rPr>
                        <a:t>Research and cook a </a:t>
                      </a:r>
                      <a:r>
                        <a:rPr lang="en-US" sz="1100" dirty="0" err="1">
                          <a:solidFill>
                            <a:schemeClr val="tx1"/>
                          </a:solidFill>
                          <a:latin typeface="Arial Narrow" panose="020B0606020202030204" pitchFamily="34" charset="0"/>
                        </a:rPr>
                        <a:t>Congolose</a:t>
                      </a:r>
                      <a:r>
                        <a:rPr lang="en-US" sz="1100" dirty="0">
                          <a:solidFill>
                            <a:schemeClr val="tx1"/>
                          </a:solidFill>
                          <a:latin typeface="Arial Narrow" panose="020B0606020202030204" pitchFamily="34" charset="0"/>
                        </a:rPr>
                        <a:t> dish (we would love to see some photos!)</a:t>
                      </a:r>
                    </a:p>
                  </a:txBody>
                  <a:tcPr anchor="ctr">
                    <a:solidFill>
                      <a:srgbClr val="FFFFCC"/>
                    </a:solidFill>
                  </a:tcPr>
                </a:tc>
                <a:extLst>
                  <a:ext uri="{0D108BD9-81ED-4DB2-BD59-A6C34878D82A}">
                    <a16:rowId xmlns:a16="http://schemas.microsoft.com/office/drawing/2014/main" val="10000"/>
                  </a:ext>
                </a:extLst>
              </a:tr>
              <a:tr h="463527">
                <a:tc>
                  <a:txBody>
                    <a:bodyPr/>
                    <a:lstStyle/>
                    <a:p>
                      <a:pPr algn="ctr"/>
                      <a:r>
                        <a:rPr lang="en-US" sz="1100" dirty="0">
                          <a:solidFill>
                            <a:schemeClr val="tx1"/>
                          </a:solidFill>
                          <a:latin typeface="Arial Narrow" panose="020B0606020202030204" pitchFamily="34" charset="0"/>
                        </a:rPr>
                        <a:t>Create a jungle diorama.</a:t>
                      </a:r>
                    </a:p>
                  </a:txBody>
                  <a:tcPr anchor="ctr">
                    <a:solidFill>
                      <a:schemeClr val="tx2">
                        <a:lumMod val="20000"/>
                        <a:lumOff val="80000"/>
                      </a:schemeClr>
                    </a:solidFill>
                  </a:tcPr>
                </a:tc>
                <a:tc>
                  <a:txBody>
                    <a:bodyPr/>
                    <a:lstStyle/>
                    <a:p>
                      <a:pPr algn="ctr"/>
                      <a:r>
                        <a:rPr lang="en-US" sz="1100" dirty="0">
                          <a:solidFill>
                            <a:schemeClr val="tx1"/>
                          </a:solidFill>
                          <a:latin typeface="Arial Narrow" panose="020B0606020202030204" pitchFamily="34" charset="0"/>
                        </a:rPr>
                        <a:t>Make a tapestry in the style of Albert and Antoinette </a:t>
                      </a:r>
                      <a:r>
                        <a:rPr lang="en-US" sz="1100" dirty="0" err="1">
                          <a:solidFill>
                            <a:schemeClr val="tx1"/>
                          </a:solidFill>
                          <a:latin typeface="Arial Narrow" panose="020B0606020202030204" pitchFamily="34" charset="0"/>
                        </a:rPr>
                        <a:t>Lubaki</a:t>
                      </a:r>
                      <a:r>
                        <a:rPr lang="en-US" sz="1100" dirty="0">
                          <a:solidFill>
                            <a:schemeClr val="tx1"/>
                          </a:solidFill>
                          <a:latin typeface="Arial Narrow" panose="020B0606020202030204" pitchFamily="34" charset="0"/>
                        </a:rPr>
                        <a:t>.</a:t>
                      </a:r>
                    </a:p>
                  </a:txBody>
                  <a:tcPr anchor="ctr">
                    <a:solidFill>
                      <a:schemeClr val="accent2">
                        <a:lumMod val="20000"/>
                        <a:lumOff val="80000"/>
                      </a:schemeClr>
                    </a:solidFill>
                  </a:tcPr>
                </a:tc>
                <a:extLst>
                  <a:ext uri="{0D108BD9-81ED-4DB2-BD59-A6C34878D82A}">
                    <a16:rowId xmlns:a16="http://schemas.microsoft.com/office/drawing/2014/main" val="10001"/>
                  </a:ext>
                </a:extLst>
              </a:tr>
              <a:tr h="463527">
                <a:tc>
                  <a:txBody>
                    <a:bodyPr/>
                    <a:lstStyle/>
                    <a:p>
                      <a:pPr algn="ctr"/>
                      <a:r>
                        <a:rPr lang="en-US" sz="1100" dirty="0">
                          <a:solidFill>
                            <a:schemeClr val="tx1"/>
                          </a:solidFill>
                          <a:latin typeface="Arial Narrow" panose="020B0606020202030204" pitchFamily="34" charset="0"/>
                        </a:rPr>
                        <a:t>Make a model of Mount </a:t>
                      </a:r>
                      <a:r>
                        <a:rPr lang="en-US" sz="1100" dirty="0" err="1">
                          <a:solidFill>
                            <a:schemeClr val="tx1"/>
                          </a:solidFill>
                          <a:latin typeface="Arial Narrow" panose="020B0606020202030204" pitchFamily="34" charset="0"/>
                        </a:rPr>
                        <a:t>Niragongo</a:t>
                      </a:r>
                      <a:r>
                        <a:rPr lang="en-US" sz="1100" dirty="0">
                          <a:solidFill>
                            <a:schemeClr val="tx1"/>
                          </a:solidFill>
                          <a:latin typeface="Arial Narrow" panose="020B0606020202030204" pitchFamily="34" charset="0"/>
                        </a:rPr>
                        <a:t>. </a:t>
                      </a:r>
                    </a:p>
                  </a:txBody>
                  <a:tcPr anchor="ctr">
                    <a:solidFill>
                      <a:srgbClr val="FFFFCC"/>
                    </a:solidFill>
                  </a:tcPr>
                </a:tc>
                <a:tc>
                  <a:txBody>
                    <a:bodyPr/>
                    <a:lstStyle/>
                    <a:p>
                      <a:pPr algn="ctr"/>
                      <a:r>
                        <a:rPr lang="en-US" sz="1100" dirty="0">
                          <a:solidFill>
                            <a:schemeClr val="tx1"/>
                          </a:solidFill>
                          <a:latin typeface="Arial Narrow" panose="020B0606020202030204" pitchFamily="34" charset="0"/>
                        </a:rPr>
                        <a:t>Write a diary entry from the perspective of Henry Morton Stanley.</a:t>
                      </a:r>
                    </a:p>
                  </a:txBody>
                  <a:tcPr anchor="ctr">
                    <a:solidFill>
                      <a:schemeClr val="tx2">
                        <a:lumMod val="20000"/>
                        <a:lumOff val="80000"/>
                      </a:schemeClr>
                    </a:solidFill>
                  </a:tcPr>
                </a:tc>
                <a:extLst>
                  <a:ext uri="{0D108BD9-81ED-4DB2-BD59-A6C34878D82A}">
                    <a16:rowId xmlns:a16="http://schemas.microsoft.com/office/drawing/2014/main" val="10002"/>
                  </a:ext>
                </a:extLst>
              </a:tr>
            </a:tbl>
          </a:graphicData>
        </a:graphic>
      </p:graphicFrame>
      <p:pic>
        <p:nvPicPr>
          <p:cNvPr id="1026" name="Picture 2" descr="Democratic Republic of the Congo - Wikipedia">
            <a:extLst>
              <a:ext uri="{FF2B5EF4-FFF2-40B4-BE49-F238E27FC236}">
                <a16:creationId xmlns:a16="http://schemas.microsoft.com/office/drawing/2014/main" id="{35465CDF-D63E-416B-ABEB-BB7DC8A1ECD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468140" cy="108638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058779" y="132273"/>
            <a:ext cx="3505200" cy="954107"/>
          </a:xfrm>
          <a:prstGeom prst="rect">
            <a:avLst/>
          </a:prstGeom>
          <a:noFill/>
          <a:effectLst>
            <a:softEdge rad="635000"/>
          </a:effectLst>
        </p:spPr>
        <p:txBody>
          <a:bodyPr wrap="square" rtlCol="0">
            <a:spAutoFit/>
          </a:bodyPr>
          <a:lstStyle/>
          <a:p>
            <a:pPr algn="ctr"/>
            <a:r>
              <a:rPr lang="en-US" sz="2800" dirty="0">
                <a:ln w="0"/>
                <a:effectLst>
                  <a:outerShdw blurRad="38100" dist="19050" dir="2700000" algn="tl" rotWithShape="0">
                    <a:schemeClr val="dk1">
                      <a:alpha val="40000"/>
                    </a:schemeClr>
                  </a:outerShdw>
                </a:effectLst>
              </a:rPr>
              <a:t>Hear the Congo Rhythm!</a:t>
            </a:r>
            <a:endParaRPr lang="en-US" sz="2800" b="1" dirty="0">
              <a:solidFill>
                <a:schemeClr val="bg1"/>
              </a:solidFill>
            </a:endParaRPr>
          </a:p>
        </p:txBody>
      </p:sp>
      <p:sp>
        <p:nvSpPr>
          <p:cNvPr id="10" name="Rectangle 9">
            <a:extLst>
              <a:ext uri="{FF2B5EF4-FFF2-40B4-BE49-F238E27FC236}">
                <a16:creationId xmlns:a16="http://schemas.microsoft.com/office/drawing/2014/main" id="{80A504B3-2ECB-4379-A68D-2360E05332C5}"/>
              </a:ext>
            </a:extLst>
          </p:cNvPr>
          <p:cNvSpPr/>
          <p:nvPr/>
        </p:nvSpPr>
        <p:spPr>
          <a:xfrm>
            <a:off x="0" y="1086380"/>
            <a:ext cx="4900863" cy="5386090"/>
          </a:xfrm>
          <a:prstGeom prst="rect">
            <a:avLst/>
          </a:prstGeom>
        </p:spPr>
        <p:txBody>
          <a:bodyPr wrap="square">
            <a:spAutoFit/>
          </a:bodyPr>
          <a:lstStyle/>
          <a:p>
            <a:r>
              <a:rPr lang="en-GB" sz="1600" b="1" dirty="0">
                <a:effectLst>
                  <a:outerShdw blurRad="38100" dist="38100" dir="7020000" algn="tl">
                    <a:srgbClr val="000000">
                      <a:alpha val="35000"/>
                    </a:srgbClr>
                  </a:outerShdw>
                </a:effectLst>
              </a:rPr>
              <a:t>Our Topic                                                                   </a:t>
            </a:r>
          </a:p>
          <a:p>
            <a:r>
              <a:rPr lang="en-GB" sz="1200" dirty="0">
                <a:latin typeface="Arial Narrow" panose="020B0606020202030204" pitchFamily="34" charset="0"/>
              </a:rPr>
              <a:t>This term’s topic, Hear the Congo Rhythm, will allow the children to explore the fascinating country of the Democratic Republic of Congo. There will be a particular focus on the history of African colonisation as well as the diverse landscapes of the Congo in geography. We will use Albert and Antoinette </a:t>
            </a:r>
            <a:r>
              <a:rPr lang="en-GB" sz="1200" dirty="0" err="1">
                <a:latin typeface="Arial Narrow" panose="020B0606020202030204" pitchFamily="34" charset="0"/>
              </a:rPr>
              <a:t>Lubaki’s</a:t>
            </a:r>
            <a:r>
              <a:rPr lang="en-GB" sz="1200" dirty="0">
                <a:latin typeface="Arial Narrow" panose="020B0606020202030204" pitchFamily="34" charset="0"/>
              </a:rPr>
              <a:t> paintings as a reference point to explore watercolour techniques and look at how we can use natural resources to make colours and shades. We will be reading the story Journey to </a:t>
            </a:r>
            <a:r>
              <a:rPr lang="en-GB" sz="1200" dirty="0" err="1">
                <a:latin typeface="Arial Narrow" panose="020B0606020202030204" pitchFamily="34" charset="0"/>
              </a:rPr>
              <a:t>Jo’Burg</a:t>
            </a:r>
            <a:r>
              <a:rPr lang="en-GB" sz="1200" dirty="0">
                <a:latin typeface="Arial Narrow" panose="020B0606020202030204" pitchFamily="34" charset="0"/>
              </a:rPr>
              <a:t> as our class novel during this term. </a:t>
            </a:r>
          </a:p>
          <a:p>
            <a:endParaRPr lang="en-GB" sz="1200" b="1" dirty="0">
              <a:effectLst>
                <a:outerShdw blurRad="38100" dist="38100" dir="7020000" algn="tl">
                  <a:srgbClr val="000000">
                    <a:alpha val="35000"/>
                  </a:srgbClr>
                </a:outerShdw>
              </a:effectLst>
            </a:endParaRPr>
          </a:p>
          <a:p>
            <a:r>
              <a:rPr lang="en-GB" sz="1400" b="1" dirty="0">
                <a:effectLst>
                  <a:outerShdw blurRad="38100" dist="38100" dir="7020000" algn="tl">
                    <a:srgbClr val="000000">
                      <a:alpha val="35000"/>
                    </a:srgbClr>
                  </a:outerShdw>
                </a:effectLst>
              </a:rPr>
              <a:t>PE</a:t>
            </a:r>
            <a:r>
              <a:rPr lang="en-GB" sz="1200" b="1" dirty="0">
                <a:effectLst>
                  <a:outerShdw blurRad="38100" dist="38100" dir="7020000" algn="tl">
                    <a:srgbClr val="000000">
                      <a:alpha val="35000"/>
                    </a:srgbClr>
                  </a:outerShdw>
                </a:effectLst>
              </a:rPr>
              <a:t>				</a:t>
            </a:r>
          </a:p>
          <a:p>
            <a:r>
              <a:rPr lang="en-GB" sz="1200" dirty="0">
                <a:latin typeface="Arial Narrow" panose="020B0606020202030204" pitchFamily="34" charset="0"/>
              </a:rPr>
              <a:t>We ask that children have their full PE kit in school </a:t>
            </a:r>
            <a:r>
              <a:rPr lang="en-GB" sz="1200" b="1" dirty="0">
                <a:latin typeface="Arial Narrow" panose="020B0606020202030204" pitchFamily="34" charset="0"/>
              </a:rPr>
              <a:t>at all times</a:t>
            </a:r>
            <a:r>
              <a:rPr lang="en-GB" sz="1200" dirty="0">
                <a:latin typeface="Arial Narrow" panose="020B0606020202030204" pitchFamily="34" charset="0"/>
              </a:rPr>
              <a:t> and only take them home at the weekend and during holidays.</a:t>
            </a:r>
          </a:p>
          <a:p>
            <a:r>
              <a:rPr lang="en-GB" sz="1200" b="1" dirty="0">
                <a:effectLst>
                  <a:outerShdw blurRad="38100" dist="38100" dir="7020000" algn="tl">
                    <a:srgbClr val="000000">
                      <a:alpha val="35000"/>
                    </a:srgbClr>
                  </a:outerShdw>
                </a:effectLst>
              </a:rPr>
              <a:t> </a:t>
            </a:r>
            <a:endParaRPr lang="en-US" sz="1200" dirty="0"/>
          </a:p>
          <a:p>
            <a:r>
              <a:rPr lang="en-GB" sz="1400" b="1" dirty="0">
                <a:effectLst>
                  <a:outerShdw blurRad="38100" dist="38100" dir="7020000" algn="tl">
                    <a:srgbClr val="000000">
                      <a:alpha val="35000"/>
                    </a:srgbClr>
                  </a:outerShdw>
                </a:effectLst>
              </a:rPr>
              <a:t>Homework	</a:t>
            </a:r>
            <a:r>
              <a:rPr lang="en-GB" sz="1200" b="1" dirty="0">
                <a:effectLst>
                  <a:outerShdw blurRad="38100" dist="38100" dir="7020000" algn="tl">
                    <a:srgbClr val="000000">
                      <a:alpha val="35000"/>
                    </a:srgbClr>
                  </a:outerShdw>
                </a:effectLst>
              </a:rPr>
              <a:t>			</a:t>
            </a:r>
          </a:p>
          <a:p>
            <a:r>
              <a:rPr lang="en-GB" sz="1200" dirty="0">
                <a:latin typeface="Arial Narrow" panose="020B0606020202030204" pitchFamily="34" charset="0"/>
              </a:rPr>
              <a:t>In Year 5, we have high expectations with homework and expect it to be handed in on time and to a high standard. Children in Year 5 will be expected to:</a:t>
            </a:r>
          </a:p>
          <a:p>
            <a:endParaRPr lang="en-GB" sz="1200" dirty="0">
              <a:latin typeface="Arial Narrow" panose="020B0606020202030204" pitchFamily="34" charset="0"/>
            </a:endParaRPr>
          </a:p>
          <a:p>
            <a:r>
              <a:rPr lang="en-GB" sz="1200" dirty="0">
                <a:latin typeface="Arial Narrow" panose="020B0606020202030204" pitchFamily="34" charset="0"/>
              </a:rPr>
              <a:t>• Regularly read at home. At least three times a week. Teachers will check the children’s home school diary at the end of each week. </a:t>
            </a:r>
          </a:p>
          <a:p>
            <a:endParaRPr lang="en-GB" sz="1200" dirty="0">
              <a:latin typeface="Arial Narrow" panose="020B0606020202030204" pitchFamily="34" charset="0"/>
            </a:endParaRPr>
          </a:p>
          <a:p>
            <a:r>
              <a:rPr lang="en-GB" sz="1200" dirty="0">
                <a:latin typeface="Arial Narrow" panose="020B0606020202030204" pitchFamily="34" charset="0"/>
              </a:rPr>
              <a:t>• Learn their weekly spellings to be given out on a Friday to be completed for the following Friday.</a:t>
            </a:r>
          </a:p>
          <a:p>
            <a:endParaRPr lang="en-GB" sz="1200" dirty="0">
              <a:latin typeface="Arial Narrow" panose="020B0606020202030204" pitchFamily="34" charset="0"/>
            </a:endParaRPr>
          </a:p>
          <a:p>
            <a:r>
              <a:rPr lang="en-GB" sz="1200" dirty="0">
                <a:latin typeface="Arial Narrow" panose="020B0606020202030204" pitchFamily="34" charset="0"/>
              </a:rPr>
              <a:t>• Complete weekly Doodle Learning homework (alternate maths/English). This will be checked each Friday.</a:t>
            </a:r>
          </a:p>
          <a:p>
            <a:endParaRPr lang="en-US" sz="1200" dirty="0">
              <a:latin typeface="Arial Narrow" panose="020B0606020202030204" pitchFamily="34" charset="0"/>
            </a:endParaRPr>
          </a:p>
          <a:p>
            <a:r>
              <a:rPr lang="en-GB" sz="1200" dirty="0">
                <a:latin typeface="Arial Narrow" panose="020B0606020202030204" pitchFamily="34" charset="0"/>
              </a:rPr>
              <a:t>Thank you for your continued support. </a:t>
            </a:r>
          </a:p>
          <a:p>
            <a:r>
              <a:rPr lang="en-GB" sz="1200" b="1" dirty="0">
                <a:latin typeface="Arial Narrow" panose="020B0606020202030204" pitchFamily="34" charset="0"/>
              </a:rPr>
              <a:t>The Year 5 Team</a:t>
            </a:r>
            <a:endParaRPr lang="en-US" sz="1200" b="1" dirty="0">
              <a:latin typeface="Arial Narrow" panose="020B0606020202030204" pitchFamily="34" charset="0"/>
            </a:endParaRPr>
          </a:p>
        </p:txBody>
      </p:sp>
      <p:graphicFrame>
        <p:nvGraphicFramePr>
          <p:cNvPr id="11" name="Table 10">
            <a:extLst>
              <a:ext uri="{FF2B5EF4-FFF2-40B4-BE49-F238E27FC236}">
                <a16:creationId xmlns:a16="http://schemas.microsoft.com/office/drawing/2014/main" id="{A0A493A1-6E34-4753-B684-491397D1EC1D}"/>
              </a:ext>
            </a:extLst>
          </p:cNvPr>
          <p:cNvGraphicFramePr>
            <a:graphicFrameLocks noGrp="1"/>
          </p:cNvGraphicFramePr>
          <p:nvPr>
            <p:extLst>
              <p:ext uri="{D42A27DB-BD31-4B8C-83A1-F6EECF244321}">
                <p14:modId xmlns:p14="http://schemas.microsoft.com/office/powerpoint/2010/main" val="3840692026"/>
              </p:ext>
            </p:extLst>
          </p:nvPr>
        </p:nvGraphicFramePr>
        <p:xfrm>
          <a:off x="4953000" y="30737"/>
          <a:ext cx="4911667" cy="4267049"/>
        </p:xfrm>
        <a:graphic>
          <a:graphicData uri="http://schemas.openxmlformats.org/drawingml/2006/table">
            <a:tbl>
              <a:tblPr firstRow="1" bandRow="1">
                <a:tableStyleId>{5940675A-B579-460E-94D1-54222C63F5DA}</a:tableStyleId>
              </a:tblPr>
              <a:tblGrid>
                <a:gridCol w="792205">
                  <a:extLst>
                    <a:ext uri="{9D8B030D-6E8A-4147-A177-3AD203B41FA5}">
                      <a16:colId xmlns:a16="http://schemas.microsoft.com/office/drawing/2014/main" val="20000"/>
                    </a:ext>
                  </a:extLst>
                </a:gridCol>
                <a:gridCol w="4119462">
                  <a:extLst>
                    <a:ext uri="{9D8B030D-6E8A-4147-A177-3AD203B41FA5}">
                      <a16:colId xmlns:a16="http://schemas.microsoft.com/office/drawing/2014/main" val="20001"/>
                    </a:ext>
                  </a:extLst>
                </a:gridCol>
              </a:tblGrid>
              <a:tr h="269305">
                <a:tc>
                  <a:txBody>
                    <a:bodyPr/>
                    <a:lstStyle/>
                    <a:p>
                      <a:r>
                        <a:rPr lang="en-US" sz="1000" dirty="0"/>
                        <a:t>History</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baseline="0" dirty="0"/>
                        <a:t>In history, we are learning about African </a:t>
                      </a:r>
                      <a:r>
                        <a:rPr lang="en-US" sz="950" baseline="0" dirty="0" err="1"/>
                        <a:t>colonisation</a:t>
                      </a:r>
                      <a:r>
                        <a:rPr lang="en-US" sz="950" baseline="0" dirty="0"/>
                        <a:t> known as the ‘Scramble for Africa’.</a:t>
                      </a:r>
                      <a:endParaRPr lang="en-US" sz="950" baseline="0" dirty="0">
                        <a:latin typeface="Arial Narrow" panose="020B0606020202030204" pitchFamily="34" charset="0"/>
                      </a:endParaRPr>
                    </a:p>
                  </a:txBody>
                  <a:tcPr>
                    <a:noFill/>
                  </a:tcPr>
                </a:tc>
                <a:extLst>
                  <a:ext uri="{0D108BD9-81ED-4DB2-BD59-A6C34878D82A}">
                    <a16:rowId xmlns:a16="http://schemas.microsoft.com/office/drawing/2014/main" val="10000"/>
                  </a:ext>
                </a:extLst>
              </a:tr>
              <a:tr h="321332">
                <a:tc>
                  <a:txBody>
                    <a:bodyPr/>
                    <a:lstStyle/>
                    <a:p>
                      <a:r>
                        <a:rPr lang="en-US" sz="1000" dirty="0"/>
                        <a:t>Geography</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baseline="0" dirty="0"/>
                        <a:t>In geography, the children will be learning about the diverse landscapes of The Congo and plotting key points on a map.</a:t>
                      </a:r>
                      <a:endParaRPr lang="en-US" sz="950" baseline="0" dirty="0">
                        <a:latin typeface="Arial Narrow" panose="020B0606020202030204" pitchFamily="34" charset="0"/>
                      </a:endParaRPr>
                    </a:p>
                  </a:txBody>
                  <a:tcPr>
                    <a:noFill/>
                  </a:tcPr>
                </a:tc>
                <a:extLst>
                  <a:ext uri="{0D108BD9-81ED-4DB2-BD59-A6C34878D82A}">
                    <a16:rowId xmlns:a16="http://schemas.microsoft.com/office/drawing/2014/main" val="1671597357"/>
                  </a:ext>
                </a:extLst>
              </a:tr>
              <a:tr h="321332">
                <a:tc>
                  <a:txBody>
                    <a:bodyPr/>
                    <a:lstStyle/>
                    <a:p>
                      <a:r>
                        <a:rPr lang="en-US" sz="1000" dirty="0"/>
                        <a:t>Science </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50" dirty="0"/>
                        <a:t>We are focusing on the topic living things and their habitats, including looking at the life cycles of various animals. </a:t>
                      </a:r>
                      <a:endParaRPr lang="en-GB" sz="950" dirty="0">
                        <a:latin typeface="Arial Narrow" panose="020B0606020202030204" pitchFamily="34" charset="0"/>
                      </a:endParaRPr>
                    </a:p>
                  </a:txBody>
                  <a:tcPr>
                    <a:noFill/>
                  </a:tcPr>
                </a:tc>
                <a:extLst>
                  <a:ext uri="{0D108BD9-81ED-4DB2-BD59-A6C34878D82A}">
                    <a16:rowId xmlns:a16="http://schemas.microsoft.com/office/drawing/2014/main" val="10001"/>
                  </a:ext>
                </a:extLst>
              </a:tr>
              <a:tr h="321332">
                <a:tc>
                  <a:txBody>
                    <a:bodyPr/>
                    <a:lstStyle/>
                    <a:p>
                      <a:r>
                        <a:rPr lang="en-US" sz="1000" dirty="0"/>
                        <a:t>DT</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50" dirty="0"/>
                        <a:t>We will be researching, designing and making Brownies.</a:t>
                      </a:r>
                      <a:endParaRPr lang="en-GB" sz="950" dirty="0">
                        <a:latin typeface="Arial Narrow" panose="020B0606020202030204" pitchFamily="34" charset="0"/>
                      </a:endParaRPr>
                    </a:p>
                  </a:txBody>
                  <a:tcPr>
                    <a:noFill/>
                  </a:tcPr>
                </a:tc>
                <a:extLst>
                  <a:ext uri="{0D108BD9-81ED-4DB2-BD59-A6C34878D82A}">
                    <a16:rowId xmlns:a16="http://schemas.microsoft.com/office/drawing/2014/main" val="3056942981"/>
                  </a:ext>
                </a:extLst>
              </a:tr>
              <a:tr h="321332">
                <a:tc>
                  <a:txBody>
                    <a:bodyPr/>
                    <a:lstStyle/>
                    <a:p>
                      <a:r>
                        <a:rPr lang="en-US" sz="1000" dirty="0"/>
                        <a:t>Art</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baseline="0" dirty="0"/>
                        <a:t>We are using Albert &amp; Antoinette </a:t>
                      </a:r>
                      <a:r>
                        <a:rPr lang="en-US" sz="950" baseline="0" dirty="0" err="1"/>
                        <a:t>Lubaki’s</a:t>
                      </a:r>
                      <a:r>
                        <a:rPr lang="en-US" sz="950" baseline="0" dirty="0"/>
                        <a:t> paintings as inspiration to explore </a:t>
                      </a:r>
                      <a:r>
                        <a:rPr lang="en-US" sz="950" baseline="0" dirty="0" err="1"/>
                        <a:t>watercolour</a:t>
                      </a:r>
                      <a:r>
                        <a:rPr lang="en-US" sz="950" baseline="0" dirty="0"/>
                        <a:t> techniques.</a:t>
                      </a:r>
                      <a:endParaRPr lang="en-US" sz="950" baseline="0" dirty="0">
                        <a:latin typeface="Arial Narrow" panose="020B0606020202030204" pitchFamily="34" charset="0"/>
                      </a:endParaRPr>
                    </a:p>
                  </a:txBody>
                  <a:tcPr>
                    <a:noFill/>
                  </a:tcPr>
                </a:tc>
                <a:extLst>
                  <a:ext uri="{0D108BD9-81ED-4DB2-BD59-A6C34878D82A}">
                    <a16:rowId xmlns:a16="http://schemas.microsoft.com/office/drawing/2014/main" val="10003"/>
                  </a:ext>
                </a:extLst>
              </a:tr>
              <a:tr h="333731">
                <a:tc>
                  <a:txBody>
                    <a:bodyPr/>
                    <a:lstStyle/>
                    <a:p>
                      <a:r>
                        <a:rPr lang="en-US" sz="1000" dirty="0"/>
                        <a:t>Computing</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dirty="0"/>
                        <a:t>We will continue to follow our new scheme of work: Teach Computing.</a:t>
                      </a:r>
                      <a:endParaRPr lang="en-US" sz="950" dirty="0">
                        <a:latin typeface="Arial Narrow" panose="020B0606020202030204" pitchFamily="34" charset="0"/>
                      </a:endParaRPr>
                    </a:p>
                  </a:txBody>
                  <a:tcPr>
                    <a:noFill/>
                  </a:tcPr>
                </a:tc>
                <a:extLst>
                  <a:ext uri="{0D108BD9-81ED-4DB2-BD59-A6C34878D82A}">
                    <a16:rowId xmlns:a16="http://schemas.microsoft.com/office/drawing/2014/main" val="10004"/>
                  </a:ext>
                </a:extLst>
              </a:tr>
              <a:tr h="444922">
                <a:tc>
                  <a:txBody>
                    <a:bodyPr/>
                    <a:lstStyle/>
                    <a:p>
                      <a:r>
                        <a:rPr lang="en-US" sz="1000" dirty="0"/>
                        <a:t>PE</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dirty="0"/>
                        <a:t>In PE we will be looking at the skills required for gymnastics and learning some Samba dancing linked to </a:t>
                      </a:r>
                      <a:r>
                        <a:rPr lang="en-US" sz="950"/>
                        <a:t>our topic.</a:t>
                      </a:r>
                      <a:endParaRPr lang="en-US" sz="950" i="0" dirty="0">
                        <a:latin typeface="Arial Narrow" panose="020B0606020202030204" pitchFamily="34" charset="0"/>
                      </a:endParaRPr>
                    </a:p>
                  </a:txBody>
                  <a:tcPr>
                    <a:noFill/>
                  </a:tcPr>
                </a:tc>
                <a:extLst>
                  <a:ext uri="{0D108BD9-81ED-4DB2-BD59-A6C34878D82A}">
                    <a16:rowId xmlns:a16="http://schemas.microsoft.com/office/drawing/2014/main" val="10005"/>
                  </a:ext>
                </a:extLst>
              </a:tr>
              <a:tr h="271691">
                <a:tc>
                  <a:txBody>
                    <a:bodyPr/>
                    <a:lstStyle/>
                    <a:p>
                      <a:r>
                        <a:rPr lang="en-US" sz="1000" dirty="0"/>
                        <a:t>Music</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a:lnSpc>
                          <a:spcPct val="115000"/>
                        </a:lnSpc>
                        <a:spcBef>
                          <a:spcPts val="0"/>
                        </a:spcBef>
                        <a:spcAft>
                          <a:spcPts val="0"/>
                        </a:spcAft>
                      </a:pPr>
                      <a:r>
                        <a:rPr lang="en-GB" sz="950" dirty="0">
                          <a:effectLst/>
                        </a:rPr>
                        <a:t>In music, we will continue to celebrate our ‘Musicians of the Month’ whilst also developing our understanding of rhythm and pitch through our music scheme.</a:t>
                      </a:r>
                      <a:endParaRPr lang="en-GB" sz="950" dirty="0">
                        <a:effectLst/>
                        <a:latin typeface="Arial Narrow" panose="020B0606020202030204" pitchFamily="34" charset="0"/>
                        <a:ea typeface="Calibri"/>
                        <a:cs typeface="Times New Roman"/>
                      </a:endParaRPr>
                    </a:p>
                  </a:txBody>
                  <a:tcPr marL="68580" marR="68580" marT="0" marB="0">
                    <a:noFill/>
                  </a:tcPr>
                </a:tc>
                <a:extLst>
                  <a:ext uri="{0D108BD9-81ED-4DB2-BD59-A6C34878D82A}">
                    <a16:rowId xmlns:a16="http://schemas.microsoft.com/office/drawing/2014/main" val="10006"/>
                  </a:ext>
                </a:extLst>
              </a:tr>
              <a:tr h="321332">
                <a:tc>
                  <a:txBody>
                    <a:bodyPr/>
                    <a:lstStyle/>
                    <a:p>
                      <a:r>
                        <a:rPr lang="en-US" sz="1000" dirty="0"/>
                        <a:t>Spanish</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dirty="0"/>
                        <a:t>In Spanish, we are continuing to develop our fluency in speaking and understanding Spanish phrases.</a:t>
                      </a:r>
                      <a:endParaRPr lang="en-US" sz="950" dirty="0">
                        <a:latin typeface="Arial Narrow" panose="020B0606020202030204" pitchFamily="34" charset="0"/>
                      </a:endParaRPr>
                    </a:p>
                  </a:txBody>
                  <a:tcPr>
                    <a:noFill/>
                  </a:tcPr>
                </a:tc>
                <a:extLst>
                  <a:ext uri="{0D108BD9-81ED-4DB2-BD59-A6C34878D82A}">
                    <a16:rowId xmlns:a16="http://schemas.microsoft.com/office/drawing/2014/main" val="10007"/>
                  </a:ext>
                </a:extLst>
              </a:tr>
              <a:tr h="269305">
                <a:tc>
                  <a:txBody>
                    <a:bodyPr/>
                    <a:lstStyle/>
                    <a:p>
                      <a:r>
                        <a:rPr lang="en-US" sz="1000" dirty="0"/>
                        <a:t>RE</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baseline="0" dirty="0"/>
                        <a:t>In RE we are going to be learning about local mosques.</a:t>
                      </a:r>
                      <a:endParaRPr lang="en-US" sz="950" baseline="0" dirty="0">
                        <a:latin typeface="Arial Narrow" panose="020B0606020202030204" pitchFamily="34" charset="0"/>
                      </a:endParaRPr>
                    </a:p>
                  </a:txBody>
                  <a:tcPr>
                    <a:noFill/>
                  </a:tcPr>
                </a:tc>
                <a:extLst>
                  <a:ext uri="{0D108BD9-81ED-4DB2-BD59-A6C34878D82A}">
                    <a16:rowId xmlns:a16="http://schemas.microsoft.com/office/drawing/2014/main" val="10008"/>
                  </a:ext>
                </a:extLst>
              </a:tr>
              <a:tr h="321332">
                <a:tc>
                  <a:txBody>
                    <a:bodyPr/>
                    <a:lstStyle/>
                    <a:p>
                      <a:r>
                        <a:rPr lang="en-US" sz="1000" dirty="0"/>
                        <a:t>PSHCE</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950" dirty="0"/>
                        <a:t>We will be looking at healthy lifestyles with a link to computing as we will be thinking about limiting our time spent online and the wellbeing benefits. This term, we will also be learning about puberty and looking at how our bodies change; physically and emotionally.</a:t>
                      </a:r>
                      <a:endParaRPr lang="en-US" sz="950" dirty="0">
                        <a:latin typeface="Arial Narrow" panose="020B0606020202030204" pitchFamily="34" charset="0"/>
                      </a:endParaRPr>
                    </a:p>
                  </a:txBody>
                  <a:tcP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007976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1588</TotalTime>
  <Words>594</Words>
  <Application>Microsoft Office PowerPoint</Application>
  <PresentationFormat>A4 Paper (210x297 mm)</PresentationFormat>
  <Paragraphs>50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Hewitt</dc:creator>
  <cp:lastModifiedBy>Sarah Lumb</cp:lastModifiedBy>
  <cp:revision>63</cp:revision>
  <cp:lastPrinted>2018-09-10T14:18:11Z</cp:lastPrinted>
  <dcterms:created xsi:type="dcterms:W3CDTF">2018-09-06T19:10:24Z</dcterms:created>
  <dcterms:modified xsi:type="dcterms:W3CDTF">2026-01-06T11:03:49Z</dcterms:modified>
</cp:coreProperties>
</file>