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906000" cy="6858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1"/>
    <p:restoredTop sz="94710"/>
  </p:normalViewPr>
  <p:slideViewPr>
    <p:cSldViewPr>
      <p:cViewPr varScale="1">
        <p:scale>
          <a:sx n="84" d="100"/>
          <a:sy n="84" d="100"/>
        </p:scale>
        <p:origin x="1386" y="8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DB33AF-AF47-443A-8753-2C628939E6EF}"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4216312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B33AF-AF47-443A-8753-2C628939E6EF}"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86504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B33AF-AF47-443A-8753-2C628939E6EF}"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3552545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B33AF-AF47-443A-8753-2C628939E6EF}"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82537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DB33AF-AF47-443A-8753-2C628939E6EF}" type="datetimeFigureOut">
              <a:rPr lang="en-US" smtClean="0"/>
              <a:t>4/13/2026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780404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DB33AF-AF47-443A-8753-2C628939E6EF}"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4236943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DB33AF-AF47-443A-8753-2C628939E6EF}" type="datetimeFigureOut">
              <a:rPr lang="en-US" smtClean="0"/>
              <a:t>4/13/2026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206163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DB33AF-AF47-443A-8753-2C628939E6EF}" type="datetimeFigureOut">
              <a:rPr lang="en-US" smtClean="0"/>
              <a:t>4/13/2026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49083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DB33AF-AF47-443A-8753-2C628939E6EF}" type="datetimeFigureOut">
              <a:rPr lang="en-US" smtClean="0"/>
              <a:t>4/13/2026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04906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B33AF-AF47-443A-8753-2C628939E6EF}"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1352452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B33AF-AF47-443A-8753-2C628939E6EF}" type="datetimeFigureOut">
              <a:rPr lang="en-US" smtClean="0"/>
              <a:t>4/13/2026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FB6ACB-979C-4DC5-8A47-AB1C22ABDEDD}" type="slidenum">
              <a:rPr lang="en-US" smtClean="0"/>
              <a:t>‹#›</a:t>
            </a:fld>
            <a:endParaRPr lang="en-US"/>
          </a:p>
        </p:txBody>
      </p:sp>
    </p:spTree>
    <p:extLst>
      <p:ext uri="{BB962C8B-B14F-4D97-AF65-F5344CB8AC3E}">
        <p14:creationId xmlns:p14="http://schemas.microsoft.com/office/powerpoint/2010/main" val="3858832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B33AF-AF47-443A-8753-2C628939E6EF}" type="datetimeFigureOut">
              <a:rPr lang="en-US" smtClean="0"/>
              <a:t>4/13/2026</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FB6ACB-979C-4DC5-8A47-AB1C22ABDEDD}" type="slidenum">
              <a:rPr lang="en-US" smtClean="0"/>
              <a:t>‹#›</a:t>
            </a:fld>
            <a:endParaRPr lang="en-US"/>
          </a:p>
        </p:txBody>
      </p:sp>
    </p:spTree>
    <p:extLst>
      <p:ext uri="{BB962C8B-B14F-4D97-AF65-F5344CB8AC3E}">
        <p14:creationId xmlns:p14="http://schemas.microsoft.com/office/powerpoint/2010/main" val="2554311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00863" y="4648200"/>
            <a:ext cx="4963804" cy="877163"/>
          </a:xfrm>
          <a:prstGeom prst="rect">
            <a:avLst/>
          </a:prstGeom>
        </p:spPr>
        <p:txBody>
          <a:bodyPr wrap="square">
            <a:spAutoFit/>
          </a:bodyPr>
          <a:lstStyle/>
          <a:p>
            <a:r>
              <a:rPr lang="en-GB" b="1" dirty="0">
                <a:effectLst>
                  <a:outerShdw blurRad="38100" dist="38100" dir="7020000" algn="tl">
                    <a:srgbClr val="000000">
                      <a:alpha val="35000"/>
                    </a:srgbClr>
                  </a:outerShdw>
                </a:effectLst>
              </a:rPr>
              <a:t>Creative Homework</a:t>
            </a:r>
            <a:endParaRPr lang="en-US" dirty="0"/>
          </a:p>
          <a:p>
            <a:r>
              <a:rPr lang="en-GB" sz="1100" dirty="0">
                <a:latin typeface="Arial Narrow" panose="020B0606020202030204" pitchFamily="34" charset="0"/>
              </a:rPr>
              <a:t>For this term’s creative homework, here are some ideas linked to our topic of medicine. These are all optional but we would love to see any of your creations. </a:t>
            </a:r>
          </a:p>
          <a:p>
            <a:pPr algn="ctr"/>
            <a:endParaRPr lang="en-GB" sz="1100" dirty="0">
              <a:latin typeface="Arial Narrow" panose="020B0606020202030204" pitchFamily="34" charset="0"/>
            </a:endParaRPr>
          </a:p>
        </p:txBody>
      </p:sp>
      <p:sp>
        <p:nvSpPr>
          <p:cNvPr id="9" name="TextBox 8"/>
          <p:cNvSpPr txBox="1"/>
          <p:nvPr/>
        </p:nvSpPr>
        <p:spPr>
          <a:xfrm>
            <a:off x="1058779" y="132273"/>
            <a:ext cx="3505200" cy="954107"/>
          </a:xfrm>
          <a:prstGeom prst="rect">
            <a:avLst/>
          </a:prstGeom>
          <a:blipFill>
            <a:blip r:embed="rId2"/>
            <a:stretch>
              <a:fillRect/>
            </a:stretch>
          </a:blipFill>
          <a:effectLst>
            <a:softEdge rad="635000"/>
          </a:effectLst>
        </p:spPr>
        <p:txBody>
          <a:bodyPr wrap="square" rtlCol="0">
            <a:spAutoFit/>
          </a:bodyPr>
          <a:lstStyle/>
          <a:p>
            <a:pPr algn="ctr"/>
            <a:r>
              <a:rPr lang="en-US" sz="2800" dirty="0">
                <a:ln w="0"/>
                <a:effectLst>
                  <a:outerShdw blurRad="38100" dist="19050" dir="2700000" algn="tl" rotWithShape="0">
                    <a:schemeClr val="dk1">
                      <a:alpha val="40000"/>
                    </a:schemeClr>
                  </a:outerShdw>
                </a:effectLst>
              </a:rPr>
              <a:t>The Miracle of Medicine</a:t>
            </a:r>
            <a:endParaRPr lang="en-US" sz="2800" b="1" dirty="0">
              <a:solidFill>
                <a:schemeClr val="bg1"/>
              </a:solidFill>
            </a:endParaRPr>
          </a:p>
        </p:txBody>
      </p:sp>
      <p:sp>
        <p:nvSpPr>
          <p:cNvPr id="10" name="Rectangle 9">
            <a:extLst>
              <a:ext uri="{FF2B5EF4-FFF2-40B4-BE49-F238E27FC236}">
                <a16:creationId xmlns:a16="http://schemas.microsoft.com/office/drawing/2014/main" id="{80A504B3-2ECB-4379-A68D-2360E05332C5}"/>
              </a:ext>
            </a:extLst>
          </p:cNvPr>
          <p:cNvSpPr/>
          <p:nvPr/>
        </p:nvSpPr>
        <p:spPr>
          <a:xfrm>
            <a:off x="0" y="1086380"/>
            <a:ext cx="4900863" cy="5570756"/>
          </a:xfrm>
          <a:prstGeom prst="rect">
            <a:avLst/>
          </a:prstGeom>
        </p:spPr>
        <p:txBody>
          <a:bodyPr wrap="square">
            <a:spAutoFit/>
          </a:bodyPr>
          <a:lstStyle/>
          <a:p>
            <a:r>
              <a:rPr lang="en-GB" sz="1600" b="1" dirty="0">
                <a:effectLst>
                  <a:outerShdw blurRad="38100" dist="38100" dir="7020000" algn="tl">
                    <a:srgbClr val="000000">
                      <a:alpha val="35000"/>
                    </a:srgbClr>
                  </a:outerShdw>
                </a:effectLst>
              </a:rPr>
              <a:t>Our Topic                                                                   </a:t>
            </a:r>
          </a:p>
          <a:p>
            <a:r>
              <a:rPr lang="en-GB" sz="1200" dirty="0">
                <a:latin typeface="Arial Narrow" panose="020B0606020202030204" pitchFamily="34" charset="0"/>
              </a:rPr>
              <a:t>In the Summer term topic, the Y5 children will be learning about health and medicine. We will be on board a medical journey through time beginning with Ancient Greece and the famous Hippocrates right up to modern day medical breakthroughs. Along the way we will be looking at many famous figures such as Edward Jenner, Marie Curie and Alexander Fleming. As well as learning about modern illness and treatments, children will get the chance to look at some of the more gruesome remedies from the  Medieval and Victorian periods. This term we will be reading Pig Heart Boy by Malorie Blackman as our class text.</a:t>
            </a:r>
          </a:p>
          <a:p>
            <a:endParaRPr lang="en-GB" sz="1200" b="1" dirty="0">
              <a:effectLst>
                <a:outerShdw blurRad="38100" dist="38100" dir="7020000" algn="tl">
                  <a:srgbClr val="000000">
                    <a:alpha val="35000"/>
                  </a:srgbClr>
                </a:outerShdw>
              </a:effectLst>
            </a:endParaRPr>
          </a:p>
          <a:p>
            <a:r>
              <a:rPr lang="en-GB" sz="1400" b="1" dirty="0">
                <a:effectLst>
                  <a:outerShdw blurRad="38100" dist="38100" dir="7020000" algn="tl">
                    <a:srgbClr val="000000">
                      <a:alpha val="35000"/>
                    </a:srgbClr>
                  </a:outerShdw>
                </a:effectLst>
              </a:rPr>
              <a:t>PE</a:t>
            </a:r>
            <a:r>
              <a:rPr lang="en-GB" sz="1200" b="1" dirty="0">
                <a:effectLst>
                  <a:outerShdw blurRad="38100" dist="38100" dir="7020000" algn="tl">
                    <a:srgbClr val="000000">
                      <a:alpha val="35000"/>
                    </a:srgbClr>
                  </a:outerShdw>
                </a:effectLst>
              </a:rPr>
              <a:t>				</a:t>
            </a:r>
          </a:p>
          <a:p>
            <a:r>
              <a:rPr lang="en-GB" sz="1200" dirty="0">
                <a:latin typeface="Arial Narrow" panose="020B0606020202030204" pitchFamily="34" charset="0"/>
              </a:rPr>
              <a:t>We ask that children have their full PE kit in school </a:t>
            </a:r>
            <a:r>
              <a:rPr lang="en-GB" sz="1200" b="1" dirty="0">
                <a:latin typeface="Arial Narrow" panose="020B0606020202030204" pitchFamily="34" charset="0"/>
              </a:rPr>
              <a:t>at all times</a:t>
            </a:r>
            <a:r>
              <a:rPr lang="en-GB" sz="1200" dirty="0">
                <a:latin typeface="Arial Narrow" panose="020B0606020202030204" pitchFamily="34" charset="0"/>
              </a:rPr>
              <a:t> and only take them home at the weekend and during holidays.</a:t>
            </a:r>
          </a:p>
          <a:p>
            <a:r>
              <a:rPr lang="en-GB" sz="1200" b="1" dirty="0">
                <a:effectLst>
                  <a:outerShdw blurRad="38100" dist="38100" dir="7020000" algn="tl">
                    <a:srgbClr val="000000">
                      <a:alpha val="35000"/>
                    </a:srgbClr>
                  </a:outerShdw>
                </a:effectLst>
              </a:rPr>
              <a:t> </a:t>
            </a:r>
            <a:endParaRPr lang="en-US" sz="1200" dirty="0"/>
          </a:p>
          <a:p>
            <a:r>
              <a:rPr lang="en-GB" sz="1400" b="1" dirty="0">
                <a:effectLst>
                  <a:outerShdw blurRad="38100" dist="38100" dir="7020000" algn="tl">
                    <a:srgbClr val="000000">
                      <a:alpha val="35000"/>
                    </a:srgbClr>
                  </a:outerShdw>
                </a:effectLst>
              </a:rPr>
              <a:t>Homework	</a:t>
            </a:r>
            <a:r>
              <a:rPr lang="en-GB" sz="1200" b="1" dirty="0">
                <a:effectLst>
                  <a:outerShdw blurRad="38100" dist="38100" dir="7020000" algn="tl">
                    <a:srgbClr val="000000">
                      <a:alpha val="35000"/>
                    </a:srgbClr>
                  </a:outerShdw>
                </a:effectLst>
              </a:rPr>
              <a:t>			</a:t>
            </a:r>
          </a:p>
          <a:p>
            <a:r>
              <a:rPr lang="en-GB" sz="1200" dirty="0">
                <a:latin typeface="Arial Narrow" panose="020B0606020202030204" pitchFamily="34" charset="0"/>
              </a:rPr>
              <a:t>In Year 5, we have high expectations with homework and expect it to be handed in on time and to a high standard. Children in Year 5 will be expected to:</a:t>
            </a:r>
          </a:p>
          <a:p>
            <a:endParaRPr lang="en-GB" sz="1200" dirty="0">
              <a:latin typeface="Arial Narrow" panose="020B0606020202030204" pitchFamily="34" charset="0"/>
            </a:endParaRPr>
          </a:p>
          <a:p>
            <a:r>
              <a:rPr lang="en-GB" sz="1200" dirty="0">
                <a:latin typeface="Arial Narrow" panose="020B0606020202030204" pitchFamily="34" charset="0"/>
              </a:rPr>
              <a:t>• Regularly read at home. At least three times a week. Teachers will check the children’s home school diary at the end of each week. </a:t>
            </a:r>
          </a:p>
          <a:p>
            <a:endParaRPr lang="en-GB" sz="1200" dirty="0">
              <a:latin typeface="Arial Narrow" panose="020B0606020202030204" pitchFamily="34" charset="0"/>
            </a:endParaRPr>
          </a:p>
          <a:p>
            <a:r>
              <a:rPr lang="en-GB" sz="1200" dirty="0">
                <a:latin typeface="Arial Narrow" panose="020B0606020202030204" pitchFamily="34" charset="0"/>
              </a:rPr>
              <a:t>• Learn their weekly spellings to be given out on a Friday to be completed for the following Friday.</a:t>
            </a:r>
          </a:p>
          <a:p>
            <a:endParaRPr lang="en-GB" sz="1200" dirty="0">
              <a:latin typeface="Arial Narrow" panose="020B0606020202030204" pitchFamily="34" charset="0"/>
            </a:endParaRPr>
          </a:p>
          <a:p>
            <a:r>
              <a:rPr lang="en-GB" sz="1200" dirty="0">
                <a:latin typeface="Arial Narrow" panose="020B0606020202030204" pitchFamily="34" charset="0"/>
              </a:rPr>
              <a:t>• Complete a weekly activity linked to the maths or English learning for that week, which will be set on Doodle Learning. </a:t>
            </a:r>
          </a:p>
          <a:p>
            <a:endParaRPr lang="en-US" sz="1200" dirty="0">
              <a:latin typeface="Arial Narrow" panose="020B0606020202030204" pitchFamily="34" charset="0"/>
            </a:endParaRPr>
          </a:p>
          <a:p>
            <a:r>
              <a:rPr lang="en-GB" sz="1200" dirty="0">
                <a:latin typeface="Arial Narrow" panose="020B0606020202030204" pitchFamily="34" charset="0"/>
              </a:rPr>
              <a:t>Thank you for your continued support. </a:t>
            </a:r>
          </a:p>
          <a:p>
            <a:r>
              <a:rPr lang="en-GB" sz="1200" b="1" dirty="0">
                <a:latin typeface="Arial Narrow" panose="020B0606020202030204" pitchFamily="34" charset="0"/>
              </a:rPr>
              <a:t>The Year 5 Team</a:t>
            </a:r>
            <a:endParaRPr lang="en-US" sz="1200" b="1" dirty="0">
              <a:latin typeface="Arial Narrow" panose="020B0606020202030204" pitchFamily="34" charset="0"/>
            </a:endParaRPr>
          </a:p>
        </p:txBody>
      </p:sp>
      <p:graphicFrame>
        <p:nvGraphicFramePr>
          <p:cNvPr id="11" name="Table 10">
            <a:extLst>
              <a:ext uri="{FF2B5EF4-FFF2-40B4-BE49-F238E27FC236}">
                <a16:creationId xmlns:a16="http://schemas.microsoft.com/office/drawing/2014/main" id="{A0A493A1-6E34-4753-B684-491397D1EC1D}"/>
              </a:ext>
            </a:extLst>
          </p:cNvPr>
          <p:cNvGraphicFramePr>
            <a:graphicFrameLocks noGrp="1"/>
          </p:cNvGraphicFramePr>
          <p:nvPr>
            <p:extLst>
              <p:ext uri="{D42A27DB-BD31-4B8C-83A1-F6EECF244321}">
                <p14:modId xmlns:p14="http://schemas.microsoft.com/office/powerpoint/2010/main" val="3083375897"/>
              </p:ext>
            </p:extLst>
          </p:nvPr>
        </p:nvGraphicFramePr>
        <p:xfrm>
          <a:off x="4953000" y="30737"/>
          <a:ext cx="4911667" cy="4392415"/>
        </p:xfrm>
        <a:graphic>
          <a:graphicData uri="http://schemas.openxmlformats.org/drawingml/2006/table">
            <a:tbl>
              <a:tblPr firstRow="1" bandRow="1">
                <a:tableStyleId>{5940675A-B579-460E-94D1-54222C63F5DA}</a:tableStyleId>
              </a:tblPr>
              <a:tblGrid>
                <a:gridCol w="792205">
                  <a:extLst>
                    <a:ext uri="{9D8B030D-6E8A-4147-A177-3AD203B41FA5}">
                      <a16:colId xmlns:a16="http://schemas.microsoft.com/office/drawing/2014/main" val="20000"/>
                    </a:ext>
                  </a:extLst>
                </a:gridCol>
                <a:gridCol w="4119462">
                  <a:extLst>
                    <a:ext uri="{9D8B030D-6E8A-4147-A177-3AD203B41FA5}">
                      <a16:colId xmlns:a16="http://schemas.microsoft.com/office/drawing/2014/main" val="20001"/>
                    </a:ext>
                  </a:extLst>
                </a:gridCol>
              </a:tblGrid>
              <a:tr h="269305">
                <a:tc>
                  <a:txBody>
                    <a:bodyPr/>
                    <a:lstStyle/>
                    <a:p>
                      <a:r>
                        <a:rPr lang="en-US" sz="1000" dirty="0"/>
                        <a:t>History</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1000" baseline="0" dirty="0">
                          <a:latin typeface="Arial Narrow" panose="020B0606020202030204" pitchFamily="34" charset="0"/>
                        </a:rPr>
                        <a:t>In history, we will be learning about the origin of medicine in Ancient Greece and looking at changes through time. We will be exploring medieval techniques and living conditions to look at how civilization has adapted. We will also be exploring the work of key pioneers and their work with medicine.</a:t>
                      </a:r>
                    </a:p>
                  </a:txBody>
                  <a:tcPr>
                    <a:noFill/>
                  </a:tcPr>
                </a:tc>
                <a:extLst>
                  <a:ext uri="{0D108BD9-81ED-4DB2-BD59-A6C34878D82A}">
                    <a16:rowId xmlns:a16="http://schemas.microsoft.com/office/drawing/2014/main" val="10000"/>
                  </a:ext>
                </a:extLst>
              </a:tr>
              <a:tr h="321332">
                <a:tc>
                  <a:txBody>
                    <a:bodyPr/>
                    <a:lstStyle/>
                    <a:p>
                      <a:r>
                        <a:rPr lang="en-US" sz="1000" dirty="0"/>
                        <a:t>Science </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latin typeface="Arial Narrow" panose="020B0606020202030204" pitchFamily="34" charset="0"/>
                        </a:rPr>
                        <a:t>In science, we will be learning about the properties of materials and changes of state. We will be looking at magnetism, solubility, thermal insulators and reversible and irreversible changes.</a:t>
                      </a:r>
                    </a:p>
                  </a:txBody>
                  <a:tcPr>
                    <a:noFill/>
                  </a:tcPr>
                </a:tc>
                <a:extLst>
                  <a:ext uri="{0D108BD9-81ED-4DB2-BD59-A6C34878D82A}">
                    <a16:rowId xmlns:a16="http://schemas.microsoft.com/office/drawing/2014/main" val="10001"/>
                  </a:ext>
                </a:extLst>
              </a:tr>
              <a:tr h="321332">
                <a:tc>
                  <a:txBody>
                    <a:bodyPr/>
                    <a:lstStyle/>
                    <a:p>
                      <a:r>
                        <a:rPr lang="en-US" sz="1000" dirty="0"/>
                        <a:t>DT</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a:latin typeface="Arial Narrow" panose="020B0606020202030204" pitchFamily="34" charset="0"/>
                        </a:rPr>
                        <a:t>In DT, we will be using electrical circuits and 3D nets to create our own steady hand game. </a:t>
                      </a:r>
                    </a:p>
                  </a:txBody>
                  <a:tcPr>
                    <a:noFill/>
                  </a:tcPr>
                </a:tc>
                <a:extLst>
                  <a:ext uri="{0D108BD9-81ED-4DB2-BD59-A6C34878D82A}">
                    <a16:rowId xmlns:a16="http://schemas.microsoft.com/office/drawing/2014/main" val="3056942981"/>
                  </a:ext>
                </a:extLst>
              </a:tr>
              <a:tr h="321332">
                <a:tc>
                  <a:txBody>
                    <a:bodyPr/>
                    <a:lstStyle/>
                    <a:p>
                      <a:r>
                        <a:rPr lang="en-US" sz="1000" dirty="0"/>
                        <a:t>Art</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1000" baseline="0" dirty="0">
                          <a:latin typeface="Arial Narrow" panose="020B0606020202030204" pitchFamily="34" charset="0"/>
                        </a:rPr>
                        <a:t>In art, we will be developing our sculpting techniques before creating our very own Ancient Greek sculpture. </a:t>
                      </a:r>
                    </a:p>
                  </a:txBody>
                  <a:tcPr>
                    <a:noFill/>
                  </a:tcPr>
                </a:tc>
                <a:extLst>
                  <a:ext uri="{0D108BD9-81ED-4DB2-BD59-A6C34878D82A}">
                    <a16:rowId xmlns:a16="http://schemas.microsoft.com/office/drawing/2014/main" val="10003"/>
                  </a:ext>
                </a:extLst>
              </a:tr>
              <a:tr h="444922">
                <a:tc>
                  <a:txBody>
                    <a:bodyPr/>
                    <a:lstStyle/>
                    <a:p>
                      <a:r>
                        <a:rPr lang="en-US" sz="1000" dirty="0"/>
                        <a:t>Computing</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latin typeface="Arial Narrow" panose="020B0606020202030204" pitchFamily="34" charset="0"/>
                        </a:rPr>
                        <a:t>We will continue to follow our new scheme of work: Teach Computing. We will be looking at how to make selections for quizzes. </a:t>
                      </a:r>
                    </a:p>
                  </a:txBody>
                  <a:tcPr>
                    <a:noFill/>
                  </a:tcPr>
                </a:tc>
                <a:extLst>
                  <a:ext uri="{0D108BD9-81ED-4DB2-BD59-A6C34878D82A}">
                    <a16:rowId xmlns:a16="http://schemas.microsoft.com/office/drawing/2014/main" val="10004"/>
                  </a:ext>
                </a:extLst>
              </a:tr>
              <a:tr h="444922">
                <a:tc>
                  <a:txBody>
                    <a:bodyPr/>
                    <a:lstStyle/>
                    <a:p>
                      <a:r>
                        <a:rPr lang="en-US" sz="1000" dirty="0"/>
                        <a:t>PE</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i="0" dirty="0">
                          <a:latin typeface="Arial Narrow" panose="020B0606020202030204" pitchFamily="34" charset="0"/>
                        </a:rPr>
                        <a:t>In PE, we will be developing our field and track skills in preparation for our upcoming Sports Day. We will also be taking part in some exciting orienteering lessons.</a:t>
                      </a:r>
                    </a:p>
                  </a:txBody>
                  <a:tcPr>
                    <a:noFill/>
                  </a:tcPr>
                </a:tc>
                <a:extLst>
                  <a:ext uri="{0D108BD9-81ED-4DB2-BD59-A6C34878D82A}">
                    <a16:rowId xmlns:a16="http://schemas.microsoft.com/office/drawing/2014/main" val="10005"/>
                  </a:ext>
                </a:extLst>
              </a:tr>
              <a:tr h="271691">
                <a:tc>
                  <a:txBody>
                    <a:bodyPr/>
                    <a:lstStyle/>
                    <a:p>
                      <a:r>
                        <a:rPr lang="en-US" sz="1000" dirty="0"/>
                        <a:t>Music</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pPr marL="0" marR="0">
                        <a:lnSpc>
                          <a:spcPct val="115000"/>
                        </a:lnSpc>
                        <a:spcBef>
                          <a:spcPts val="0"/>
                        </a:spcBef>
                        <a:spcAft>
                          <a:spcPts val="0"/>
                        </a:spcAft>
                      </a:pPr>
                      <a:r>
                        <a:rPr lang="en-GB" sz="1000" dirty="0">
                          <a:effectLst/>
                          <a:latin typeface="Arial Narrow" panose="020B0606020202030204" pitchFamily="34" charset="0"/>
                          <a:ea typeface="Calibri"/>
                          <a:cs typeface="Times New Roman"/>
                        </a:rPr>
                        <a:t>We will continue to follow our </a:t>
                      </a:r>
                      <a:r>
                        <a:rPr lang="en-GB" sz="1000" dirty="0" err="1">
                          <a:effectLst/>
                          <a:latin typeface="Arial Narrow" panose="020B0606020202030204" pitchFamily="34" charset="0"/>
                          <a:ea typeface="Calibri"/>
                          <a:cs typeface="Times New Roman"/>
                        </a:rPr>
                        <a:t>Sparkyard</a:t>
                      </a:r>
                      <a:r>
                        <a:rPr lang="en-GB" sz="1000" dirty="0">
                          <a:effectLst/>
                          <a:latin typeface="Arial Narrow" panose="020B0606020202030204" pitchFamily="34" charset="0"/>
                          <a:ea typeface="Calibri"/>
                          <a:cs typeface="Times New Roman"/>
                        </a:rPr>
                        <a:t> learning this term. </a:t>
                      </a:r>
                    </a:p>
                  </a:txBody>
                  <a:tcPr marL="68580" marR="68580" marT="0" marB="0">
                    <a:noFill/>
                  </a:tcPr>
                </a:tc>
                <a:extLst>
                  <a:ext uri="{0D108BD9-81ED-4DB2-BD59-A6C34878D82A}">
                    <a16:rowId xmlns:a16="http://schemas.microsoft.com/office/drawing/2014/main" val="10006"/>
                  </a:ext>
                </a:extLst>
              </a:tr>
              <a:tr h="321332">
                <a:tc>
                  <a:txBody>
                    <a:bodyPr/>
                    <a:lstStyle/>
                    <a:p>
                      <a:r>
                        <a:rPr lang="en-US" sz="1000" dirty="0"/>
                        <a:t>Spanish</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1000" dirty="0">
                          <a:latin typeface="Arial Narrow" panose="020B0606020202030204" pitchFamily="34" charset="0"/>
                        </a:rPr>
                        <a:t>In Spanish, we will be revising the topics learnt this year including months, numbers, school subjects and transport.</a:t>
                      </a:r>
                    </a:p>
                  </a:txBody>
                  <a:tcPr>
                    <a:noFill/>
                  </a:tcPr>
                </a:tc>
                <a:extLst>
                  <a:ext uri="{0D108BD9-81ED-4DB2-BD59-A6C34878D82A}">
                    <a16:rowId xmlns:a16="http://schemas.microsoft.com/office/drawing/2014/main" val="10007"/>
                  </a:ext>
                </a:extLst>
              </a:tr>
              <a:tr h="269305">
                <a:tc>
                  <a:txBody>
                    <a:bodyPr/>
                    <a:lstStyle/>
                    <a:p>
                      <a:r>
                        <a:rPr lang="en-US" sz="1000" dirty="0"/>
                        <a:t>RE</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1000" baseline="0" dirty="0">
                          <a:latin typeface="Arial Narrow" panose="020B0606020202030204" pitchFamily="34" charset="0"/>
                        </a:rPr>
                        <a:t>In RE, we will further our understanding of Islam including a deepened understanding of places of worship and sacred places.</a:t>
                      </a:r>
                    </a:p>
                  </a:txBody>
                  <a:tcPr>
                    <a:noFill/>
                  </a:tcPr>
                </a:tc>
                <a:extLst>
                  <a:ext uri="{0D108BD9-81ED-4DB2-BD59-A6C34878D82A}">
                    <a16:rowId xmlns:a16="http://schemas.microsoft.com/office/drawing/2014/main" val="10008"/>
                  </a:ext>
                </a:extLst>
              </a:tr>
              <a:tr h="321332">
                <a:tc>
                  <a:txBody>
                    <a:bodyPr/>
                    <a:lstStyle/>
                    <a:p>
                      <a:r>
                        <a:rPr lang="en-US" sz="1000" dirty="0"/>
                        <a:t>PSHCE</a:t>
                      </a:r>
                      <a:endParaRPr lang="en-US" sz="1000" dirty="0">
                        <a:latin typeface="Arial Narrow" panose="020B0606020202030204" pitchFamily="34" charset="0"/>
                      </a:endParaRPr>
                    </a:p>
                  </a:txBody>
                  <a:tcPr>
                    <a:solidFill>
                      <a:schemeClr val="accent1">
                        <a:lumMod val="40000"/>
                        <a:lumOff val="60000"/>
                      </a:schemeClr>
                    </a:solidFill>
                  </a:tcPr>
                </a:tc>
                <a:tc>
                  <a:txBody>
                    <a:bodyPr/>
                    <a:lstStyle/>
                    <a:p>
                      <a:r>
                        <a:rPr lang="en-US" sz="1000" dirty="0">
                          <a:latin typeface="Arial Narrow" panose="020B0606020202030204" pitchFamily="34" charset="0"/>
                        </a:rPr>
                        <a:t>In PSHE this term will be learning about drugs and citizenship. </a:t>
                      </a:r>
                      <a:r>
                        <a:rPr lang="en-US" sz="1000">
                          <a:latin typeface="Arial Narrow" panose="020B0606020202030204" pitchFamily="34" charset="0"/>
                        </a:rPr>
                        <a:t>We will be exploring the effects of addiction and how this can impact lives. </a:t>
                      </a:r>
                      <a:endParaRPr lang="en-US" sz="1000" dirty="0">
                        <a:latin typeface="Arial Narrow" panose="020B0606020202030204" pitchFamily="34" charset="0"/>
                      </a:endParaRPr>
                    </a:p>
                  </a:txBody>
                  <a:tcPr>
                    <a:noFill/>
                  </a:tcPr>
                </a:tc>
                <a:extLst>
                  <a:ext uri="{0D108BD9-81ED-4DB2-BD59-A6C34878D82A}">
                    <a16:rowId xmlns:a16="http://schemas.microsoft.com/office/drawing/2014/main" val="10009"/>
                  </a:ext>
                </a:extLst>
              </a:tr>
            </a:tbl>
          </a:graphicData>
        </a:graphic>
      </p:graphicFrame>
      <p:sp>
        <p:nvSpPr>
          <p:cNvPr id="3" name="Oval 2">
            <a:extLst>
              <a:ext uri="{FF2B5EF4-FFF2-40B4-BE49-F238E27FC236}">
                <a16:creationId xmlns:a16="http://schemas.microsoft.com/office/drawing/2014/main" id="{4EB89256-B7D7-4554-A7E9-20C11B04D4DB}"/>
              </a:ext>
            </a:extLst>
          </p:cNvPr>
          <p:cNvSpPr/>
          <p:nvPr/>
        </p:nvSpPr>
        <p:spPr>
          <a:xfrm>
            <a:off x="278528" y="75926"/>
            <a:ext cx="1143000" cy="1066800"/>
          </a:xfrm>
          <a:prstGeom prst="ellipse">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4" name="Table 3">
            <a:extLst>
              <a:ext uri="{FF2B5EF4-FFF2-40B4-BE49-F238E27FC236}">
                <a16:creationId xmlns:a16="http://schemas.microsoft.com/office/drawing/2014/main" id="{26A3CA68-F424-45DA-A29B-F319AE3609F6}"/>
              </a:ext>
            </a:extLst>
          </p:cNvPr>
          <p:cNvGraphicFramePr>
            <a:graphicFrameLocks noGrp="1"/>
          </p:cNvGraphicFramePr>
          <p:nvPr>
            <p:extLst>
              <p:ext uri="{D42A27DB-BD31-4B8C-83A1-F6EECF244321}">
                <p14:modId xmlns:p14="http://schemas.microsoft.com/office/powerpoint/2010/main" val="2211506890"/>
              </p:ext>
            </p:extLst>
          </p:nvPr>
        </p:nvGraphicFramePr>
        <p:xfrm>
          <a:off x="4953000" y="5410200"/>
          <a:ext cx="4848726" cy="1188720"/>
        </p:xfrm>
        <a:graphic>
          <a:graphicData uri="http://schemas.openxmlformats.org/drawingml/2006/table">
            <a:tbl>
              <a:tblPr firstRow="1" bandRow="1">
                <a:tableStyleId>{5C22544A-7EE6-4342-B048-85BDC9FD1C3A}</a:tableStyleId>
              </a:tblPr>
              <a:tblGrid>
                <a:gridCol w="2424363">
                  <a:extLst>
                    <a:ext uri="{9D8B030D-6E8A-4147-A177-3AD203B41FA5}">
                      <a16:colId xmlns:a16="http://schemas.microsoft.com/office/drawing/2014/main" val="1180407789"/>
                    </a:ext>
                  </a:extLst>
                </a:gridCol>
                <a:gridCol w="2424363">
                  <a:extLst>
                    <a:ext uri="{9D8B030D-6E8A-4147-A177-3AD203B41FA5}">
                      <a16:colId xmlns:a16="http://schemas.microsoft.com/office/drawing/2014/main" val="2810632354"/>
                    </a:ext>
                  </a:extLst>
                </a:gridCol>
              </a:tblGrid>
              <a:tr h="330200">
                <a:tc>
                  <a:txBody>
                    <a:bodyPr/>
                    <a:lstStyle/>
                    <a:p>
                      <a:r>
                        <a:rPr lang="en-GB" sz="1000" b="0" dirty="0">
                          <a:solidFill>
                            <a:schemeClr val="tx1"/>
                          </a:solidFill>
                          <a:latin typeface="Arial Narrow" panose="020B0606020202030204" pitchFamily="34" charset="0"/>
                        </a:rPr>
                        <a:t>Draw or make a model of the human skeleton and label the parts.</a:t>
                      </a:r>
                    </a:p>
                  </a:txBody>
                  <a:tcPr/>
                </a:tc>
                <a:tc>
                  <a:txBody>
                    <a:bodyPr/>
                    <a:lstStyle/>
                    <a:p>
                      <a:r>
                        <a:rPr lang="en-GB" sz="1000" b="0" dirty="0">
                          <a:solidFill>
                            <a:schemeClr val="tx1"/>
                          </a:solidFill>
                          <a:latin typeface="Arial Narrow" panose="020B0606020202030204" pitchFamily="34" charset="0"/>
                        </a:rPr>
                        <a:t>Research and write about some of the gruesome treatments used during medieval times. </a:t>
                      </a:r>
                    </a:p>
                  </a:txBody>
                  <a:tcPr/>
                </a:tc>
                <a:extLst>
                  <a:ext uri="{0D108BD9-81ED-4DB2-BD59-A6C34878D82A}">
                    <a16:rowId xmlns:a16="http://schemas.microsoft.com/office/drawing/2014/main" val="2321066828"/>
                  </a:ext>
                </a:extLst>
              </a:tr>
              <a:tr h="330200">
                <a:tc>
                  <a:txBody>
                    <a:bodyPr/>
                    <a:lstStyle/>
                    <a:p>
                      <a:r>
                        <a:rPr lang="en-GB" sz="1000" dirty="0">
                          <a:solidFill>
                            <a:schemeClr val="tx1"/>
                          </a:solidFill>
                          <a:latin typeface="Arial Narrow" panose="020B0606020202030204" pitchFamily="34" charset="0"/>
                        </a:rPr>
                        <a:t>Create a biography about Hippocrates, Florence Nightingale or another medical marvel.</a:t>
                      </a:r>
                    </a:p>
                  </a:txBody>
                  <a:tcPr/>
                </a:tc>
                <a:tc>
                  <a:txBody>
                    <a:bodyPr/>
                    <a:lstStyle/>
                    <a:p>
                      <a:r>
                        <a:rPr lang="en-GB" sz="1000" dirty="0">
                          <a:solidFill>
                            <a:schemeClr val="tx1"/>
                          </a:solidFill>
                          <a:latin typeface="Arial Narrow" panose="020B0606020202030204" pitchFamily="34" charset="0"/>
                        </a:rPr>
                        <a:t>Create a poster or information text explaining the four humours.</a:t>
                      </a:r>
                    </a:p>
                  </a:txBody>
                  <a:tcPr/>
                </a:tc>
                <a:extLst>
                  <a:ext uri="{0D108BD9-81ED-4DB2-BD59-A6C34878D82A}">
                    <a16:rowId xmlns:a16="http://schemas.microsoft.com/office/drawing/2014/main" val="3031521945"/>
                  </a:ext>
                </a:extLst>
              </a:tr>
              <a:tr h="330200">
                <a:tc>
                  <a:txBody>
                    <a:bodyPr/>
                    <a:lstStyle/>
                    <a:p>
                      <a:r>
                        <a:rPr lang="en-GB" sz="1000" dirty="0">
                          <a:solidFill>
                            <a:schemeClr val="tx1"/>
                          </a:solidFill>
                          <a:latin typeface="Arial Narrow" panose="020B0606020202030204" pitchFamily="34" charset="0"/>
                        </a:rPr>
                        <a:t>Research a medical breakthrough in modern history e.g. Covid-19 vaccination.</a:t>
                      </a:r>
                    </a:p>
                  </a:txBody>
                  <a:tcPr/>
                </a:tc>
                <a:tc>
                  <a:txBody>
                    <a:bodyPr/>
                    <a:lstStyle/>
                    <a:p>
                      <a:r>
                        <a:rPr lang="en-GB" sz="1000" dirty="0">
                          <a:solidFill>
                            <a:schemeClr val="tx1"/>
                          </a:solidFill>
                          <a:latin typeface="Arial Narrow" panose="020B0606020202030204" pitchFamily="34" charset="0"/>
                        </a:rPr>
                        <a:t>Design and make your very own marvellous medicine. </a:t>
                      </a:r>
                    </a:p>
                  </a:txBody>
                  <a:tcPr/>
                </a:tc>
                <a:extLst>
                  <a:ext uri="{0D108BD9-81ED-4DB2-BD59-A6C34878D82A}">
                    <a16:rowId xmlns:a16="http://schemas.microsoft.com/office/drawing/2014/main" val="1468222458"/>
                  </a:ext>
                </a:extLst>
              </a:tr>
            </a:tbl>
          </a:graphicData>
        </a:graphic>
      </p:graphicFrame>
    </p:spTree>
    <p:extLst>
      <p:ext uri="{BB962C8B-B14F-4D97-AF65-F5344CB8AC3E}">
        <p14:creationId xmlns:p14="http://schemas.microsoft.com/office/powerpoint/2010/main" val="1007976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1635</TotalTime>
  <Words>660</Words>
  <Application>Microsoft Office PowerPoint</Application>
  <PresentationFormat>A4 Paper (210x297 mm)</PresentationFormat>
  <Paragraphs>46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Arial Narrow</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Hewitt</dc:creator>
  <cp:lastModifiedBy>Sarah Lumb</cp:lastModifiedBy>
  <cp:revision>68</cp:revision>
  <cp:lastPrinted>2018-09-10T14:18:11Z</cp:lastPrinted>
  <dcterms:created xsi:type="dcterms:W3CDTF">2018-09-06T19:10:24Z</dcterms:created>
  <dcterms:modified xsi:type="dcterms:W3CDTF">2026-04-13T14:00:52Z</dcterms:modified>
</cp:coreProperties>
</file>